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69" r:id="rId4"/>
    <p:sldId id="270" r:id="rId5"/>
    <p:sldId id="271" r:id="rId6"/>
    <p:sldId id="272" r:id="rId7"/>
    <p:sldId id="276" r:id="rId8"/>
    <p:sldId id="274" r:id="rId9"/>
    <p:sldId id="275" r:id="rId10"/>
    <p:sldId id="278" r:id="rId11"/>
    <p:sldId id="264"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ota Kesik" initials="DK" lastIdx="3" clrIdx="0">
    <p:extLst>
      <p:ext uri="{19B8F6BF-5375-455C-9EA6-DF929625EA0E}">
        <p15:presenceInfo xmlns:p15="http://schemas.microsoft.com/office/powerpoint/2012/main" userId="S-1-5-21-632503174-1929385597-168388852-19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713" autoAdjust="0"/>
  </p:normalViewPr>
  <p:slideViewPr>
    <p:cSldViewPr>
      <p:cViewPr varScale="1">
        <p:scale>
          <a:sx n="85" d="100"/>
          <a:sy n="85" d="100"/>
        </p:scale>
        <p:origin x="15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47AB4-EAB5-487E-B15F-6E3B1BD5901B}" type="datetimeFigureOut">
              <a:rPr lang="pl-PL" smtClean="0"/>
              <a:pPr/>
              <a:t>07.04.2021</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B77FF-7889-45CA-BC4B-433B668290B0}"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dirty="0"/>
          </a:p>
        </p:txBody>
      </p:sp>
      <p:sp>
        <p:nvSpPr>
          <p:cNvPr id="4" name="Slide Number Placeholder 3"/>
          <p:cNvSpPr>
            <a:spLocks noGrp="1"/>
          </p:cNvSpPr>
          <p:nvPr>
            <p:ph type="sldNum" sz="quarter" idx="10"/>
          </p:nvPr>
        </p:nvSpPr>
        <p:spPr/>
        <p:txBody>
          <a:bodyPr/>
          <a:lstStyle/>
          <a:p>
            <a:fld id="{17BB77FF-7889-45CA-BC4B-433B668290B0}" type="slidenum">
              <a:rPr lang="pl-PL" smtClean="0"/>
              <a:pPr/>
              <a:t>1</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2"/>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35FE16-46EA-45E4-8635-F887A618A939}" type="datetimeFigureOut">
              <a:rPr lang="pl-PL" smtClean="0"/>
              <a:pPr/>
              <a:t>07.04.2021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9627E5F9-E25F-48D1-8DA1-8D1F96FD0E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5FE16-46EA-45E4-8635-F887A618A939}" type="datetimeFigureOut">
              <a:rPr lang="pl-PL" smtClean="0"/>
              <a:pPr/>
              <a:t>07.04.2021</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7E5F9-E25F-48D1-8DA1-8D1F96FD0E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2143116"/>
            <a:ext cx="8315356" cy="1470025"/>
          </a:xfrm>
        </p:spPr>
        <p:txBody>
          <a:bodyPr>
            <a:noAutofit/>
          </a:bodyPr>
          <a:lstStyle/>
          <a:p>
            <a:r>
              <a:rPr lang="pl-PL" sz="40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a:t>
            </a:r>
            <a:r>
              <a:rPr lang="pl-PL" sz="4000" b="1" i="1" dirty="0">
                <a:effectLst>
                  <a:outerShdw blurRad="38100" dist="38100" dir="2700000" algn="tl">
                    <a:srgbClr val="000000">
                      <a:alpha val="43137"/>
                    </a:srgbClr>
                  </a:outerShdw>
                </a:effectLst>
                <a:latin typeface="Times New Roman" pitchFamily="18" charset="0"/>
                <a:cs typeface="Times New Roman" pitchFamily="18" charset="0"/>
              </a:rPr>
              <a:t>Credit Sp. z o.o.</a:t>
            </a:r>
            <a:br>
              <a:rPr lang="pl-PL" sz="4000" b="1" i="1" dirty="0">
                <a:effectLst>
                  <a:outerShdw blurRad="38100" dist="38100" dir="2700000" algn="tl">
                    <a:srgbClr val="000000">
                      <a:alpha val="43137"/>
                    </a:srgbClr>
                  </a:outerShdw>
                </a:effectLst>
                <a:latin typeface="Times New Roman" pitchFamily="18" charset="0"/>
                <a:cs typeface="Times New Roman" pitchFamily="18" charset="0"/>
              </a:rPr>
            </a:br>
            <a:r>
              <a:rPr lang="pl-PL" sz="4000" b="1" i="1" dirty="0">
                <a:effectLst>
                  <a:outerShdw blurRad="38100" dist="38100" dir="2700000" algn="tl">
                    <a:srgbClr val="000000">
                      <a:alpha val="43137"/>
                    </a:srgbClr>
                  </a:outerShdw>
                </a:effectLst>
                <a:latin typeface="Times New Roman" pitchFamily="18" charset="0"/>
                <a:cs typeface="Times New Roman" pitchFamily="18" charset="0"/>
              </a:rPr>
              <a:t>Poland</a:t>
            </a:r>
            <a:br>
              <a:rPr lang="en-US" sz="4000" b="1" i="1" dirty="0">
                <a:effectLst>
                  <a:outerShdw blurRad="38100" dist="38100" dir="2700000" algn="tl">
                    <a:srgbClr val="000000">
                      <a:alpha val="43137"/>
                    </a:srgbClr>
                  </a:outerShdw>
                </a:effectLst>
                <a:latin typeface="Times New Roman" pitchFamily="18" charset="0"/>
                <a:cs typeface="Times New Roman" pitchFamily="18" charset="0"/>
              </a:rPr>
            </a:br>
            <a:r>
              <a:rPr lang="en-US" sz="4000" b="1" i="1" dirty="0">
                <a:effectLst>
                  <a:outerShdw blurRad="38100" dist="38100" dir="2700000" algn="tl">
                    <a:srgbClr val="000000">
                      <a:alpha val="43137"/>
                    </a:srgbClr>
                  </a:outerShdw>
                </a:effectLst>
                <a:latin typeface="Times New Roman" pitchFamily="18" charset="0"/>
                <a:cs typeface="Times New Roman" pitchFamily="18" charset="0"/>
              </a:rPr>
              <a:t>Key performance indicators 2020</a:t>
            </a:r>
            <a:endParaRPr lang="pl-PL" sz="4000" b="1" i="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Picture 10">
            <a:extLst>
              <a:ext uri="{FF2B5EF4-FFF2-40B4-BE49-F238E27FC236}">
                <a16:creationId xmlns:a16="http://schemas.microsoft.com/office/drawing/2014/main" id="{CC3FD1B9-2BDC-448F-BD2B-3879EE9EC7D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714512" cy="62068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323528" y="980728"/>
            <a:ext cx="8424936"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Monthly increase of impairments 2020</a:t>
            </a:r>
          </a:p>
        </p:txBody>
      </p:sp>
      <p:pic>
        <p:nvPicPr>
          <p:cNvPr id="6" name="Picture 5">
            <a:extLst>
              <a:ext uri="{FF2B5EF4-FFF2-40B4-BE49-F238E27FC236}">
                <a16:creationId xmlns:a16="http://schemas.microsoft.com/office/drawing/2014/main" id="{15422F2A-16BF-4998-9BBF-3FA292BACD2A}"/>
              </a:ext>
            </a:extLst>
          </p:cNvPr>
          <p:cNvPicPr>
            <a:picLocks noChangeAspect="1"/>
          </p:cNvPicPr>
          <p:nvPr/>
        </p:nvPicPr>
        <p:blipFill>
          <a:blip r:embed="rId3"/>
          <a:stretch>
            <a:fillRect/>
          </a:stretch>
        </p:blipFill>
        <p:spPr>
          <a:xfrm>
            <a:off x="1251491" y="2746441"/>
            <a:ext cx="6843318" cy="3602451"/>
          </a:xfrm>
          <a:prstGeom prst="rect">
            <a:avLst/>
          </a:prstGeom>
        </p:spPr>
      </p:pic>
      <p:sp>
        <p:nvSpPr>
          <p:cNvPr id="7" name="TextBox 6">
            <a:extLst>
              <a:ext uri="{FF2B5EF4-FFF2-40B4-BE49-F238E27FC236}">
                <a16:creationId xmlns:a16="http://schemas.microsoft.com/office/drawing/2014/main" id="{AA0081F7-C1C5-46D9-A56B-B573723F2E73}"/>
              </a:ext>
            </a:extLst>
          </p:cNvPr>
          <p:cNvSpPr txBox="1"/>
          <p:nvPr/>
        </p:nvSpPr>
        <p:spPr>
          <a:xfrm>
            <a:off x="1251491" y="1695938"/>
            <a:ext cx="6920909" cy="646331"/>
          </a:xfrm>
          <a:prstGeom prst="rect">
            <a:avLst/>
          </a:prstGeom>
          <a:noFill/>
        </p:spPr>
        <p:txBody>
          <a:bodyPr wrap="square">
            <a:spAutoFit/>
          </a:bodyPr>
          <a:lstStyle/>
          <a:p>
            <a:r>
              <a:rPr lang="en-US" dirty="0"/>
              <a:t>After critical moment in march, monthly increase of impairments didn’t reach this level later.</a:t>
            </a:r>
            <a:endParaRPr lang="pl-PL" dirty="0"/>
          </a:p>
        </p:txBody>
      </p:sp>
    </p:spTree>
    <p:extLst>
      <p:ext uri="{BB962C8B-B14F-4D97-AF65-F5344CB8AC3E}">
        <p14:creationId xmlns:p14="http://schemas.microsoft.com/office/powerpoint/2010/main" val="408025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000108"/>
            <a:ext cx="8229600" cy="1143000"/>
          </a:xfrm>
        </p:spPr>
        <p:txBody>
          <a:bodyPr/>
          <a:lstStyle/>
          <a:p>
            <a:r>
              <a:rPr lang="pl-PL"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a:t>
            </a:r>
            <a:r>
              <a:rPr lang="pl-PL" sz="4400" b="1" i="1" dirty="0">
                <a:effectLst>
                  <a:outerShdw blurRad="38100" dist="38100" dir="2700000" algn="tl">
                    <a:srgbClr val="000000">
                      <a:alpha val="43137"/>
                    </a:srgbClr>
                  </a:outerShdw>
                </a:effectLst>
                <a:latin typeface="Times New Roman" pitchFamily="18" charset="0"/>
                <a:cs typeface="Times New Roman" pitchFamily="18" charset="0"/>
              </a:rPr>
              <a:t>Credit Poland</a:t>
            </a:r>
            <a:endParaRPr lang="pl-PL" dirty="0"/>
          </a:p>
        </p:txBody>
      </p:sp>
      <p:sp>
        <p:nvSpPr>
          <p:cNvPr id="3" name="Content Placeholder 2"/>
          <p:cNvSpPr>
            <a:spLocks noGrp="1"/>
          </p:cNvSpPr>
          <p:nvPr>
            <p:ph idx="1"/>
          </p:nvPr>
        </p:nvSpPr>
        <p:spPr/>
        <p:txBody>
          <a:bodyPr>
            <a:normAutofit/>
          </a:bodyPr>
          <a:lstStyle/>
          <a:p>
            <a:pPr>
              <a:buNone/>
            </a:pPr>
            <a:endParaRPr lang="pl-PL" sz="5400" dirty="0"/>
          </a:p>
          <a:p>
            <a:pPr>
              <a:buNone/>
            </a:pPr>
            <a:r>
              <a:rPr lang="pl-PL" sz="5400" dirty="0"/>
              <a:t>  </a:t>
            </a:r>
            <a:r>
              <a:rPr lang="pl-PL"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INTERNATIONAL STANDARD</a:t>
            </a:r>
            <a:endParaRPr lang="en-US"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buNone/>
            </a:pPr>
            <a:r>
              <a:rPr lang="en-US"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pl-PL"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www.icredit.pl</a:t>
            </a:r>
            <a:r>
              <a:rPr lang="en-US" sz="4400"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p>
        </p:txBody>
      </p:sp>
      <p:pic>
        <p:nvPicPr>
          <p:cNvPr id="4" name="Picture 10">
            <a:extLst>
              <a:ext uri="{FF2B5EF4-FFF2-40B4-BE49-F238E27FC236}">
                <a16:creationId xmlns:a16="http://schemas.microsoft.com/office/drawing/2014/main" id="{7F6E9C75-0B1A-4A02-8FC3-D8562FA7D8B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548967" y="994421"/>
            <a:ext cx="7488832"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2020 for </a:t>
            </a:r>
            <a:r>
              <a:rPr lang="en-US" sz="2400" b="1" dirty="0" err="1">
                <a:effectLst>
                  <a:outerShdw blurRad="38100" dist="38100" dir="2700000" algn="tl">
                    <a:srgbClr val="000000">
                      <a:alpha val="43137"/>
                    </a:srgbClr>
                  </a:outerShdw>
                </a:effectLst>
              </a:rPr>
              <a:t>iCredit</a:t>
            </a:r>
            <a:r>
              <a:rPr lang="en-US" sz="2400" b="1" dirty="0">
                <a:effectLst>
                  <a:outerShdw blurRad="38100" dist="38100" dir="2700000" algn="tl">
                    <a:srgbClr val="000000">
                      <a:alpha val="43137"/>
                    </a:srgbClr>
                  </a:outerShdw>
                </a:effectLst>
              </a:rPr>
              <a:t> Poland</a:t>
            </a:r>
          </a:p>
        </p:txBody>
      </p:sp>
      <p:sp>
        <p:nvSpPr>
          <p:cNvPr id="5" name="TextBox 4"/>
          <p:cNvSpPr txBox="1"/>
          <p:nvPr/>
        </p:nvSpPr>
        <p:spPr>
          <a:xfrm>
            <a:off x="467544" y="1772816"/>
            <a:ext cx="8064896" cy="3693319"/>
          </a:xfrm>
          <a:prstGeom prst="rect">
            <a:avLst/>
          </a:prstGeom>
          <a:noFill/>
        </p:spPr>
        <p:txBody>
          <a:bodyPr wrap="square" rtlCol="0">
            <a:spAutoFit/>
          </a:bodyPr>
          <a:lstStyle/>
          <a:p>
            <a:pPr marL="285750" indent="-285750">
              <a:buFont typeface="Wingdings" panose="05000000000000000000" pitchFamily="2" charset="2"/>
              <a:buChar char="Ø"/>
            </a:pPr>
            <a:r>
              <a:rPr lang="en-US" b="1" dirty="0"/>
              <a:t>18 106 credits sold in period 01.01.2020-31.12.2020</a:t>
            </a:r>
          </a:p>
          <a:p>
            <a:pPr marL="285750" indent="-285750">
              <a:buFont typeface="Wingdings" panose="05000000000000000000" pitchFamily="2" charset="2"/>
              <a:buChar char="Ø"/>
            </a:pPr>
            <a:r>
              <a:rPr lang="en-US" b="1" dirty="0"/>
              <a:t>Further expanding – opening new regions. </a:t>
            </a:r>
            <a:endParaRPr lang="en-US" dirty="0">
              <a:solidFill>
                <a:srgbClr val="FFFF00"/>
              </a:solidFill>
            </a:endParaRPr>
          </a:p>
          <a:p>
            <a:pPr marL="285750" indent="-285750">
              <a:buFont typeface="Wingdings" panose="05000000000000000000" pitchFamily="2" charset="2"/>
              <a:buChar char="Ø"/>
            </a:pPr>
            <a:r>
              <a:rPr lang="en-US" b="1" dirty="0"/>
              <a:t>Further development of the new project of iCredit – Money Shops</a:t>
            </a:r>
          </a:p>
          <a:p>
            <a:pPr marL="285750" indent="-285750">
              <a:buFont typeface="Wingdings" panose="05000000000000000000" pitchFamily="2" charset="2"/>
              <a:buChar char="Ø"/>
            </a:pPr>
            <a:r>
              <a:rPr lang="en-US" b="1" dirty="0"/>
              <a:t>Technological development:</a:t>
            </a:r>
          </a:p>
          <a:p>
            <a:pPr marL="285750" indent="-285750">
              <a:buFont typeface="Arial" panose="020B0604020202020204" pitchFamily="34" charset="0"/>
              <a:buChar char="•"/>
            </a:pPr>
            <a:r>
              <a:rPr lang="en-US" b="1" dirty="0"/>
              <a:t>improvement of internet marketing;</a:t>
            </a:r>
          </a:p>
          <a:p>
            <a:pPr marL="285750" indent="-285750">
              <a:buFont typeface="Arial" panose="020B0604020202020204" pitchFamily="34" charset="0"/>
              <a:buChar char="•"/>
            </a:pPr>
            <a:r>
              <a:rPr lang="en-US" b="1" dirty="0"/>
              <a:t>new payment method – online;</a:t>
            </a:r>
          </a:p>
          <a:p>
            <a:pPr marL="285750" indent="-285750">
              <a:buFont typeface="Arial" panose="020B0604020202020204" pitchFamily="34" charset="0"/>
              <a:buChar char="•"/>
            </a:pPr>
            <a:r>
              <a:rPr lang="en-US" b="1" dirty="0"/>
              <a:t>in second half of the year further development of the company’s operating activities ( </a:t>
            </a:r>
            <a:r>
              <a:rPr lang="en-US" b="1" dirty="0" err="1"/>
              <a:t>e.g</a:t>
            </a:r>
            <a:r>
              <a:rPr lang="en-US" b="1" dirty="0"/>
              <a:t> score card, loan disbursement process)</a:t>
            </a:r>
          </a:p>
          <a:p>
            <a:pPr marL="285750" indent="-285750">
              <a:buFont typeface="Wingdings" panose="05000000000000000000" pitchFamily="2" charset="2"/>
              <a:buChar char="Ø"/>
            </a:pPr>
            <a:r>
              <a:rPr lang="en-US" b="1" dirty="0"/>
              <a:t>Extending the offer with new additional services allowing to keep the revenue at a similar level after the government reduced NIC limit due to COVID.</a:t>
            </a:r>
          </a:p>
          <a:p>
            <a:pPr marL="285750" indent="-285750">
              <a:buFont typeface="Arial" panose="020B0604020202020204" pitchFamily="34" charset="0"/>
              <a:buChar char="•"/>
            </a:pPr>
            <a:endParaRPr lang="en-US" b="1" dirty="0"/>
          </a:p>
          <a:p>
            <a:pPr marL="285750" indent="-285750">
              <a:buFont typeface="Wingdings" panose="05000000000000000000" pitchFamily="2" charset="2"/>
              <a:buChar char="Ø"/>
            </a:pPr>
            <a:endParaRPr lang="en-US" b="1" dirty="0"/>
          </a:p>
          <a:p>
            <a:pPr marL="285750" indent="-285750">
              <a:buFont typeface="Wingdings" panose="05000000000000000000" pitchFamily="2" charset="2"/>
              <a:buChar char="Ø"/>
            </a:pPr>
            <a:endParaRPr lang="en-US" b="1" dirty="0"/>
          </a:p>
        </p:txBody>
      </p:sp>
    </p:spTree>
    <p:extLst>
      <p:ext uri="{BB962C8B-B14F-4D97-AF65-F5344CB8AC3E}">
        <p14:creationId xmlns:p14="http://schemas.microsoft.com/office/powerpoint/2010/main" val="93417373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323528" y="1196752"/>
            <a:ext cx="8640960"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Delays results</a:t>
            </a:r>
          </a:p>
        </p:txBody>
      </p:sp>
      <p:sp>
        <p:nvSpPr>
          <p:cNvPr id="5" name="TextBox 4"/>
          <p:cNvSpPr txBox="1"/>
          <p:nvPr/>
        </p:nvSpPr>
        <p:spPr>
          <a:xfrm>
            <a:off x="323528" y="2132856"/>
            <a:ext cx="8424936" cy="923330"/>
          </a:xfrm>
          <a:prstGeom prst="rect">
            <a:avLst/>
          </a:prstGeom>
          <a:noFill/>
        </p:spPr>
        <p:txBody>
          <a:bodyPr wrap="square" rtlCol="0">
            <a:spAutoFit/>
          </a:bodyPr>
          <a:lstStyle/>
          <a:p>
            <a:r>
              <a:rPr lang="en-US" b="1" dirty="0"/>
              <a:t>Even in the worst </a:t>
            </a:r>
            <a:r>
              <a:rPr lang="en-US" b="1" dirty="0" err="1"/>
              <a:t>crysis</a:t>
            </a:r>
            <a:r>
              <a:rPr lang="en-US" b="1" dirty="0"/>
              <a:t> month , the collection remain pretty much stable .After critical moment in March, the monthly increase of delays started even to decrease. By the end of the year the increase is due to significant increase of turnovers.</a:t>
            </a:r>
          </a:p>
        </p:txBody>
      </p:sp>
      <p:pic>
        <p:nvPicPr>
          <p:cNvPr id="4" name="Picture 3">
            <a:extLst>
              <a:ext uri="{FF2B5EF4-FFF2-40B4-BE49-F238E27FC236}">
                <a16:creationId xmlns:a16="http://schemas.microsoft.com/office/drawing/2014/main" id="{8547B2ED-A57D-4B8C-B914-4892C36321D1}"/>
              </a:ext>
            </a:extLst>
          </p:cNvPr>
          <p:cNvPicPr>
            <a:picLocks noChangeAspect="1"/>
          </p:cNvPicPr>
          <p:nvPr/>
        </p:nvPicPr>
        <p:blipFill>
          <a:blip r:embed="rId3"/>
          <a:stretch>
            <a:fillRect/>
          </a:stretch>
        </p:blipFill>
        <p:spPr>
          <a:xfrm>
            <a:off x="740906" y="2996952"/>
            <a:ext cx="8052391" cy="3240360"/>
          </a:xfrm>
          <a:prstGeom prst="rect">
            <a:avLst/>
          </a:prstGeom>
        </p:spPr>
      </p:pic>
    </p:spTree>
    <p:extLst>
      <p:ext uri="{BB962C8B-B14F-4D97-AF65-F5344CB8AC3E}">
        <p14:creationId xmlns:p14="http://schemas.microsoft.com/office/powerpoint/2010/main" val="458818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125252" y="788167"/>
            <a:ext cx="8568952"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Sales 2020</a:t>
            </a:r>
          </a:p>
        </p:txBody>
      </p:sp>
      <p:sp>
        <p:nvSpPr>
          <p:cNvPr id="6" name="TextBox 5"/>
          <p:cNvSpPr txBox="1"/>
          <p:nvPr/>
        </p:nvSpPr>
        <p:spPr>
          <a:xfrm>
            <a:off x="251520" y="1340768"/>
            <a:ext cx="8442684" cy="369332"/>
          </a:xfrm>
          <a:prstGeom prst="rect">
            <a:avLst/>
          </a:prstGeom>
          <a:noFill/>
        </p:spPr>
        <p:txBody>
          <a:bodyPr wrap="square" rtlCol="0">
            <a:spAutoFit/>
          </a:bodyPr>
          <a:lstStyle/>
          <a:p>
            <a:pPr algn="ctr"/>
            <a:r>
              <a:rPr lang="en-US" b="1" dirty="0"/>
              <a:t>The company remain stable. Sales are increasing month by month.</a:t>
            </a:r>
          </a:p>
        </p:txBody>
      </p:sp>
      <p:pic>
        <p:nvPicPr>
          <p:cNvPr id="5" name="Picture 4">
            <a:extLst>
              <a:ext uri="{FF2B5EF4-FFF2-40B4-BE49-F238E27FC236}">
                <a16:creationId xmlns:a16="http://schemas.microsoft.com/office/drawing/2014/main" id="{EA967BFC-C68E-49C3-BFF5-CAC3CE209A94}"/>
              </a:ext>
            </a:extLst>
          </p:cNvPr>
          <p:cNvPicPr>
            <a:picLocks noChangeAspect="1"/>
          </p:cNvPicPr>
          <p:nvPr/>
        </p:nvPicPr>
        <p:blipFill>
          <a:blip r:embed="rId3"/>
          <a:stretch>
            <a:fillRect/>
          </a:stretch>
        </p:blipFill>
        <p:spPr>
          <a:xfrm>
            <a:off x="1468867" y="1979391"/>
            <a:ext cx="6206266" cy="2280102"/>
          </a:xfrm>
          <a:prstGeom prst="rect">
            <a:avLst/>
          </a:prstGeom>
        </p:spPr>
      </p:pic>
      <p:pic>
        <p:nvPicPr>
          <p:cNvPr id="16" name="Picture 15">
            <a:extLst>
              <a:ext uri="{FF2B5EF4-FFF2-40B4-BE49-F238E27FC236}">
                <a16:creationId xmlns:a16="http://schemas.microsoft.com/office/drawing/2014/main" id="{B23439CC-F2B5-40AA-8FB9-E6E82DA8B8BF}"/>
              </a:ext>
            </a:extLst>
          </p:cNvPr>
          <p:cNvPicPr>
            <a:picLocks noChangeAspect="1"/>
          </p:cNvPicPr>
          <p:nvPr/>
        </p:nvPicPr>
        <p:blipFill>
          <a:blip r:embed="rId4"/>
          <a:stretch>
            <a:fillRect/>
          </a:stretch>
        </p:blipFill>
        <p:spPr>
          <a:xfrm>
            <a:off x="1043608" y="4259493"/>
            <a:ext cx="7305675" cy="2295525"/>
          </a:xfrm>
          <a:prstGeom prst="rect">
            <a:avLst/>
          </a:prstGeom>
        </p:spPr>
      </p:pic>
    </p:spTree>
    <p:extLst>
      <p:ext uri="{BB962C8B-B14F-4D97-AF65-F5344CB8AC3E}">
        <p14:creationId xmlns:p14="http://schemas.microsoft.com/office/powerpoint/2010/main" val="3620105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107504" y="908720"/>
            <a:ext cx="8712968"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Income from revenue 2020</a:t>
            </a:r>
          </a:p>
        </p:txBody>
      </p:sp>
      <p:sp>
        <p:nvSpPr>
          <p:cNvPr id="5" name="TextBox 4"/>
          <p:cNvSpPr txBox="1"/>
          <p:nvPr/>
        </p:nvSpPr>
        <p:spPr>
          <a:xfrm>
            <a:off x="395536" y="1628800"/>
            <a:ext cx="8568952" cy="646331"/>
          </a:xfrm>
          <a:prstGeom prst="rect">
            <a:avLst/>
          </a:prstGeom>
          <a:noFill/>
        </p:spPr>
        <p:txBody>
          <a:bodyPr wrap="square" rtlCol="0">
            <a:spAutoFit/>
          </a:bodyPr>
          <a:lstStyle/>
          <a:p>
            <a:pPr algn="just"/>
            <a:r>
              <a:rPr lang="en-US" b="1" dirty="0"/>
              <a:t>Despite the crisis on the market and the government’s reduction of the NIC limit, iCredit has increase of revenue during 2020.</a:t>
            </a:r>
          </a:p>
        </p:txBody>
      </p:sp>
      <p:pic>
        <p:nvPicPr>
          <p:cNvPr id="6" name="Picture 5">
            <a:extLst>
              <a:ext uri="{FF2B5EF4-FFF2-40B4-BE49-F238E27FC236}">
                <a16:creationId xmlns:a16="http://schemas.microsoft.com/office/drawing/2014/main" id="{51CDE9B2-2B6F-40CF-BD08-86679FEC9789}"/>
              </a:ext>
            </a:extLst>
          </p:cNvPr>
          <p:cNvPicPr>
            <a:picLocks noChangeAspect="1"/>
          </p:cNvPicPr>
          <p:nvPr/>
        </p:nvPicPr>
        <p:blipFill>
          <a:blip r:embed="rId3"/>
          <a:stretch>
            <a:fillRect/>
          </a:stretch>
        </p:blipFill>
        <p:spPr>
          <a:xfrm>
            <a:off x="1547664" y="2564904"/>
            <a:ext cx="6079125" cy="3528392"/>
          </a:xfrm>
          <a:prstGeom prst="rect">
            <a:avLst/>
          </a:prstGeom>
        </p:spPr>
      </p:pic>
    </p:spTree>
    <p:extLst>
      <p:ext uri="{BB962C8B-B14F-4D97-AF65-F5344CB8AC3E}">
        <p14:creationId xmlns:p14="http://schemas.microsoft.com/office/powerpoint/2010/main" val="3420981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323528" y="908720"/>
            <a:ext cx="8496944"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Gross profit/loss 2020</a:t>
            </a:r>
          </a:p>
        </p:txBody>
      </p:sp>
      <p:pic>
        <p:nvPicPr>
          <p:cNvPr id="4" name="Picture 3">
            <a:extLst>
              <a:ext uri="{FF2B5EF4-FFF2-40B4-BE49-F238E27FC236}">
                <a16:creationId xmlns:a16="http://schemas.microsoft.com/office/drawing/2014/main" id="{0E6DD846-61BE-4F6F-91DC-71306DE5D9EC}"/>
              </a:ext>
            </a:extLst>
          </p:cNvPr>
          <p:cNvPicPr>
            <a:picLocks noChangeAspect="1"/>
          </p:cNvPicPr>
          <p:nvPr/>
        </p:nvPicPr>
        <p:blipFill>
          <a:blip r:embed="rId3"/>
          <a:stretch>
            <a:fillRect/>
          </a:stretch>
        </p:blipFill>
        <p:spPr>
          <a:xfrm>
            <a:off x="1547664" y="3429000"/>
            <a:ext cx="5643439" cy="2977443"/>
          </a:xfrm>
          <a:prstGeom prst="rect">
            <a:avLst/>
          </a:prstGeom>
        </p:spPr>
      </p:pic>
      <p:sp>
        <p:nvSpPr>
          <p:cNvPr id="6" name="TextBox 5">
            <a:extLst>
              <a:ext uri="{FF2B5EF4-FFF2-40B4-BE49-F238E27FC236}">
                <a16:creationId xmlns:a16="http://schemas.microsoft.com/office/drawing/2014/main" id="{D14807B9-5ED1-470F-97E1-D01D9ED3074F}"/>
              </a:ext>
            </a:extLst>
          </p:cNvPr>
          <p:cNvSpPr txBox="1"/>
          <p:nvPr/>
        </p:nvSpPr>
        <p:spPr>
          <a:xfrm>
            <a:off x="971600" y="1521946"/>
            <a:ext cx="7322978" cy="2092881"/>
          </a:xfrm>
          <a:prstGeom prst="rect">
            <a:avLst/>
          </a:prstGeom>
          <a:noFill/>
        </p:spPr>
        <p:txBody>
          <a:bodyPr wrap="square">
            <a:spAutoFit/>
          </a:bodyPr>
          <a:lstStyle/>
          <a:p>
            <a:r>
              <a:rPr lang="en-US" sz="1600" dirty="0"/>
              <a:t>The difference between the sales profit and the loss (gross and net) is mainly caused  by the statutory necessity of the so-called prudent actions of the Management Board of the Company at the end of the year, consisting in: </a:t>
            </a:r>
          </a:p>
          <a:p>
            <a:pPr marL="285750" indent="-285750">
              <a:buFontTx/>
              <a:buChar char="-"/>
            </a:pPr>
            <a:r>
              <a:rPr lang="en-US" sz="1600" dirty="0"/>
              <a:t>Create impairments on certain loan receivables (additional cost 7 331 000PLN)</a:t>
            </a:r>
          </a:p>
          <a:p>
            <a:pPr marL="285750" indent="-285750">
              <a:buFontTx/>
              <a:buChar char="-"/>
            </a:pPr>
            <a:r>
              <a:rPr lang="en-US" sz="1600" dirty="0"/>
              <a:t>Valuation of liabilities in foreign currencies at the exchange rate announced by the NBP (the National Bank of Poland) as at December 31, 2020 (additional cost            1 820 000 PLN).</a:t>
            </a:r>
          </a:p>
          <a:p>
            <a:endParaRPr lang="pl-PL" dirty="0"/>
          </a:p>
        </p:txBody>
      </p:sp>
    </p:spTree>
    <p:extLst>
      <p:ext uri="{BB962C8B-B14F-4D97-AF65-F5344CB8AC3E}">
        <p14:creationId xmlns:p14="http://schemas.microsoft.com/office/powerpoint/2010/main" val="3850495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323528" y="908720"/>
            <a:ext cx="8820472"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PROFIT ON SALES</a:t>
            </a:r>
          </a:p>
        </p:txBody>
      </p:sp>
      <p:pic>
        <p:nvPicPr>
          <p:cNvPr id="5" name="Picture 4">
            <a:extLst>
              <a:ext uri="{FF2B5EF4-FFF2-40B4-BE49-F238E27FC236}">
                <a16:creationId xmlns:a16="http://schemas.microsoft.com/office/drawing/2014/main" id="{644C0DAC-C3DE-4106-9E51-AB3979DF7B1A}"/>
              </a:ext>
            </a:extLst>
          </p:cNvPr>
          <p:cNvPicPr>
            <a:picLocks noChangeAspect="1"/>
          </p:cNvPicPr>
          <p:nvPr/>
        </p:nvPicPr>
        <p:blipFill>
          <a:blip r:embed="rId3"/>
          <a:stretch>
            <a:fillRect/>
          </a:stretch>
        </p:blipFill>
        <p:spPr>
          <a:xfrm>
            <a:off x="1691680" y="2708920"/>
            <a:ext cx="5976824" cy="3174967"/>
          </a:xfrm>
          <a:prstGeom prst="rect">
            <a:avLst/>
          </a:prstGeom>
        </p:spPr>
      </p:pic>
      <p:sp>
        <p:nvSpPr>
          <p:cNvPr id="6" name="TextBox 5">
            <a:extLst>
              <a:ext uri="{FF2B5EF4-FFF2-40B4-BE49-F238E27FC236}">
                <a16:creationId xmlns:a16="http://schemas.microsoft.com/office/drawing/2014/main" id="{A9277992-8D2B-4528-ABC2-55A7AE7691F0}"/>
              </a:ext>
            </a:extLst>
          </p:cNvPr>
          <p:cNvSpPr txBox="1"/>
          <p:nvPr/>
        </p:nvSpPr>
        <p:spPr>
          <a:xfrm>
            <a:off x="755576" y="1656188"/>
            <a:ext cx="7344816" cy="923330"/>
          </a:xfrm>
          <a:prstGeom prst="rect">
            <a:avLst/>
          </a:prstGeom>
          <a:noFill/>
        </p:spPr>
        <p:txBody>
          <a:bodyPr wrap="square">
            <a:spAutoFit/>
          </a:bodyPr>
          <a:lstStyle/>
          <a:p>
            <a:r>
              <a:rPr lang="en-US" dirty="0"/>
              <a:t>Profit on sales decreased due to the change in the structure of the loan portfolio-increasing the share of loans with obligatorily limited non-interest loan costs (from 01.04.2020 up to 25%).</a:t>
            </a:r>
            <a:endParaRPr lang="pl-PL" dirty="0"/>
          </a:p>
        </p:txBody>
      </p:sp>
    </p:spTree>
    <p:extLst>
      <p:ext uri="{BB962C8B-B14F-4D97-AF65-F5344CB8AC3E}">
        <p14:creationId xmlns:p14="http://schemas.microsoft.com/office/powerpoint/2010/main" val="1570035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251520" y="980728"/>
            <a:ext cx="8640960"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Collection 2020</a:t>
            </a:r>
          </a:p>
        </p:txBody>
      </p:sp>
      <p:sp>
        <p:nvSpPr>
          <p:cNvPr id="5" name="TextBox 4"/>
          <p:cNvSpPr txBox="1"/>
          <p:nvPr/>
        </p:nvSpPr>
        <p:spPr>
          <a:xfrm>
            <a:off x="251520" y="1628800"/>
            <a:ext cx="8640960" cy="646331"/>
          </a:xfrm>
          <a:prstGeom prst="rect">
            <a:avLst/>
          </a:prstGeom>
          <a:noFill/>
        </p:spPr>
        <p:txBody>
          <a:bodyPr wrap="square" rtlCol="0">
            <a:spAutoFit/>
          </a:bodyPr>
          <a:lstStyle/>
          <a:p>
            <a:pPr algn="ctr"/>
            <a:r>
              <a:rPr lang="en-US" b="1" dirty="0"/>
              <a:t>In spite of the hard situation during the covid crisis, drop of collection was not significant. Since march there is increasing trend.</a:t>
            </a:r>
            <a:endParaRPr lang="en-US" dirty="0"/>
          </a:p>
        </p:txBody>
      </p:sp>
      <p:pic>
        <p:nvPicPr>
          <p:cNvPr id="6" name="Picture 5">
            <a:extLst>
              <a:ext uri="{FF2B5EF4-FFF2-40B4-BE49-F238E27FC236}">
                <a16:creationId xmlns:a16="http://schemas.microsoft.com/office/drawing/2014/main" id="{55178DF9-6FA6-4E00-AD35-E001EE017B57}"/>
              </a:ext>
            </a:extLst>
          </p:cNvPr>
          <p:cNvPicPr>
            <a:picLocks noChangeAspect="1"/>
          </p:cNvPicPr>
          <p:nvPr/>
        </p:nvPicPr>
        <p:blipFill>
          <a:blip r:embed="rId3"/>
          <a:stretch>
            <a:fillRect/>
          </a:stretch>
        </p:blipFill>
        <p:spPr>
          <a:xfrm>
            <a:off x="746428" y="2833559"/>
            <a:ext cx="7651143" cy="2944623"/>
          </a:xfrm>
          <a:prstGeom prst="rect">
            <a:avLst/>
          </a:prstGeom>
        </p:spPr>
      </p:pic>
    </p:spTree>
    <p:extLst>
      <p:ext uri="{BB962C8B-B14F-4D97-AF65-F5344CB8AC3E}">
        <p14:creationId xmlns:p14="http://schemas.microsoft.com/office/powerpoint/2010/main" val="1138967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627EB7BC-3B13-4D0A-A611-5744A082454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284372" cy="779318"/>
          </a:xfrm>
          <a:prstGeom prst="rect">
            <a:avLst/>
          </a:prstGeom>
          <a:noFill/>
          <a:ln w="9525">
            <a:noFill/>
            <a:miter lim="800000"/>
            <a:headEnd/>
            <a:tailEnd/>
          </a:ln>
        </p:spPr>
      </p:pic>
      <p:sp>
        <p:nvSpPr>
          <p:cNvPr id="3" name="TextBox 2"/>
          <p:cNvSpPr txBox="1"/>
          <p:nvPr/>
        </p:nvSpPr>
        <p:spPr>
          <a:xfrm>
            <a:off x="323528" y="980728"/>
            <a:ext cx="8424936" cy="461665"/>
          </a:xfrm>
          <a:prstGeom prst="rect">
            <a:avLst/>
          </a:prstGeom>
          <a:solidFill>
            <a:srgbClr val="FF0000"/>
          </a:solidFill>
        </p:spPr>
        <p:txBody>
          <a:bodyPr wrap="square" rtlCol="0">
            <a:spAutoFit/>
          </a:bodyPr>
          <a:lstStyle/>
          <a:p>
            <a:r>
              <a:rPr lang="en-US" sz="2400" b="1" dirty="0">
                <a:effectLst>
                  <a:outerShdw blurRad="38100" dist="38100" dir="2700000" algn="tl">
                    <a:srgbClr val="000000">
                      <a:alpha val="43137"/>
                    </a:srgbClr>
                  </a:outerShdw>
                </a:effectLst>
              </a:rPr>
              <a:t>Numbers of employees: employment contract and civil contract</a:t>
            </a:r>
          </a:p>
        </p:txBody>
      </p:sp>
      <p:sp>
        <p:nvSpPr>
          <p:cNvPr id="7" name="TextBox 6">
            <a:extLst>
              <a:ext uri="{FF2B5EF4-FFF2-40B4-BE49-F238E27FC236}">
                <a16:creationId xmlns:a16="http://schemas.microsoft.com/office/drawing/2014/main" id="{AA0081F7-C1C5-46D9-A56B-B573723F2E73}"/>
              </a:ext>
            </a:extLst>
          </p:cNvPr>
          <p:cNvSpPr txBox="1"/>
          <p:nvPr/>
        </p:nvSpPr>
        <p:spPr>
          <a:xfrm>
            <a:off x="1251491" y="1695938"/>
            <a:ext cx="6920909" cy="923330"/>
          </a:xfrm>
          <a:prstGeom prst="rect">
            <a:avLst/>
          </a:prstGeom>
          <a:noFill/>
        </p:spPr>
        <p:txBody>
          <a:bodyPr wrap="square">
            <a:spAutoFit/>
          </a:bodyPr>
          <a:lstStyle/>
          <a:p>
            <a:r>
              <a:rPr lang="en-US" dirty="0"/>
              <a:t>During 2020 the company’s development is visible not only in sales, but also in number of employees. We opened two new voivodships, which resulted in an increase in employment.</a:t>
            </a:r>
            <a:endParaRPr lang="pl-PL" dirty="0"/>
          </a:p>
        </p:txBody>
      </p:sp>
      <p:pic>
        <p:nvPicPr>
          <p:cNvPr id="5" name="Picture 4">
            <a:extLst>
              <a:ext uri="{FF2B5EF4-FFF2-40B4-BE49-F238E27FC236}">
                <a16:creationId xmlns:a16="http://schemas.microsoft.com/office/drawing/2014/main" id="{72803F98-DEB5-413C-AEDC-50B64D90CCD2}"/>
              </a:ext>
            </a:extLst>
          </p:cNvPr>
          <p:cNvPicPr>
            <a:picLocks noChangeAspect="1"/>
          </p:cNvPicPr>
          <p:nvPr/>
        </p:nvPicPr>
        <p:blipFill>
          <a:blip r:embed="rId3"/>
          <a:stretch>
            <a:fillRect/>
          </a:stretch>
        </p:blipFill>
        <p:spPr>
          <a:xfrm>
            <a:off x="1619672" y="2924944"/>
            <a:ext cx="5541744" cy="3048264"/>
          </a:xfrm>
          <a:prstGeom prst="rect">
            <a:avLst/>
          </a:prstGeom>
        </p:spPr>
      </p:pic>
    </p:spTree>
    <p:extLst>
      <p:ext uri="{BB962C8B-B14F-4D97-AF65-F5344CB8AC3E}">
        <p14:creationId xmlns:p14="http://schemas.microsoft.com/office/powerpoint/2010/main" val="3903027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947</TotalTime>
  <Words>430</Words>
  <Application>Microsoft Office PowerPoint</Application>
  <PresentationFormat>On-screen Show (4:3)</PresentationFormat>
  <Paragraphs>34</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iCredit Sp. z o.o. Poland Key performance indicators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iCredit Poland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iCredit Sp. z o.o.</dc:title>
  <dc:creator>marcin.wojkowski</dc:creator>
  <cp:lastModifiedBy>Aleksandra Georgieva</cp:lastModifiedBy>
  <cp:revision>100</cp:revision>
  <dcterms:created xsi:type="dcterms:W3CDTF">2020-07-01T08:19:12Z</dcterms:created>
  <dcterms:modified xsi:type="dcterms:W3CDTF">2021-04-07T10:48:22Z</dcterms:modified>
</cp:coreProperties>
</file>