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F666C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F666C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5F666C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313552"/>
            <a:ext cx="9144000" cy="13192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69996" y="505155"/>
            <a:ext cx="2604007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5F666C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34339" y="1372616"/>
            <a:ext cx="7475321" cy="34397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redit.co.ro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redit.co.ro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64614"/>
            <a:ext cx="9144000" cy="50551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19607" y="6521729"/>
            <a:ext cx="807720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55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EAM</a:t>
            </a:r>
            <a:r>
              <a:rPr sz="900" spc="-7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Confidential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3564" y="6525336"/>
            <a:ext cx="1008380" cy="144145"/>
          </a:xfrm>
          <a:custGeom>
            <a:avLst/>
            <a:gdLst/>
            <a:ahLst/>
            <a:cxnLst/>
            <a:rect l="l" t="t" r="r" b="b"/>
            <a:pathLst>
              <a:path w="1008380" h="144145">
                <a:moveTo>
                  <a:pt x="0" y="144017"/>
                </a:moveTo>
                <a:lnTo>
                  <a:pt x="1008113" y="144017"/>
                </a:lnTo>
                <a:lnTo>
                  <a:pt x="1008113" y="0"/>
                </a:lnTo>
                <a:lnTo>
                  <a:pt x="0" y="0"/>
                </a:lnTo>
                <a:lnTo>
                  <a:pt x="0" y="14401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3564" y="6525336"/>
            <a:ext cx="1008380" cy="144145"/>
          </a:xfrm>
          <a:custGeom>
            <a:avLst/>
            <a:gdLst/>
            <a:ahLst/>
            <a:cxnLst/>
            <a:rect l="l" t="t" r="r" b="b"/>
            <a:pathLst>
              <a:path w="1008380" h="144145">
                <a:moveTo>
                  <a:pt x="0" y="144017"/>
                </a:moveTo>
                <a:lnTo>
                  <a:pt x="1008113" y="144017"/>
                </a:lnTo>
                <a:lnTo>
                  <a:pt x="1008113" y="0"/>
                </a:lnTo>
                <a:lnTo>
                  <a:pt x="0" y="0"/>
                </a:lnTo>
                <a:lnTo>
                  <a:pt x="0" y="144017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371600" y="505155"/>
            <a:ext cx="69342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bg-BG" dirty="0"/>
              <a:t>Корпоративна Презентация</a:t>
            </a:r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474370" y="3002026"/>
            <a:ext cx="8060030" cy="87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i="1" dirty="0">
                <a:solidFill>
                  <a:srgbClr val="FFFFFF"/>
                </a:solidFill>
                <a:latin typeface="Verdana"/>
                <a:cs typeface="Verdana"/>
              </a:rPr>
              <a:t>iCredit</a:t>
            </a:r>
            <a:endParaRPr sz="32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lang="ru-RU" sz="2400" b="1" dirty="0">
                <a:solidFill>
                  <a:srgbClr val="FFFFFF"/>
                </a:solidFill>
                <a:latin typeface="Verdana"/>
                <a:cs typeface="Verdana"/>
              </a:rPr>
              <a:t>Лидер на пазара за микрокредити в Румъния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6237" y="5680354"/>
            <a:ext cx="27031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  <a:hlinkClick r:id="rId3"/>
              </a:rPr>
              <a:t>www.icredit.co.ro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4370" y="4826889"/>
            <a:ext cx="3893820" cy="127000"/>
          </a:xfrm>
          <a:custGeom>
            <a:avLst/>
            <a:gdLst/>
            <a:ahLst/>
            <a:cxnLst/>
            <a:rect l="l" t="t" r="r" b="b"/>
            <a:pathLst>
              <a:path w="3893820" h="127000">
                <a:moveTo>
                  <a:pt x="66675" y="52450"/>
                </a:moveTo>
                <a:lnTo>
                  <a:pt x="0" y="52450"/>
                </a:lnTo>
                <a:lnTo>
                  <a:pt x="0" y="74675"/>
                </a:lnTo>
                <a:lnTo>
                  <a:pt x="66675" y="74675"/>
                </a:lnTo>
                <a:lnTo>
                  <a:pt x="66675" y="52450"/>
                </a:lnTo>
                <a:close/>
              </a:path>
              <a:path w="3893820" h="127000">
                <a:moveTo>
                  <a:pt x="155575" y="52450"/>
                </a:moveTo>
                <a:lnTo>
                  <a:pt x="88900" y="52450"/>
                </a:lnTo>
                <a:lnTo>
                  <a:pt x="88900" y="74675"/>
                </a:lnTo>
                <a:lnTo>
                  <a:pt x="155575" y="74675"/>
                </a:lnTo>
                <a:lnTo>
                  <a:pt x="155575" y="52450"/>
                </a:lnTo>
                <a:close/>
              </a:path>
              <a:path w="3893820" h="127000">
                <a:moveTo>
                  <a:pt x="244474" y="52450"/>
                </a:moveTo>
                <a:lnTo>
                  <a:pt x="177800" y="52450"/>
                </a:lnTo>
                <a:lnTo>
                  <a:pt x="177800" y="74675"/>
                </a:lnTo>
                <a:lnTo>
                  <a:pt x="244474" y="74675"/>
                </a:lnTo>
                <a:lnTo>
                  <a:pt x="244474" y="52450"/>
                </a:lnTo>
                <a:close/>
              </a:path>
              <a:path w="3893820" h="127000">
                <a:moveTo>
                  <a:pt x="333374" y="52450"/>
                </a:moveTo>
                <a:lnTo>
                  <a:pt x="266699" y="52450"/>
                </a:lnTo>
                <a:lnTo>
                  <a:pt x="266699" y="74675"/>
                </a:lnTo>
                <a:lnTo>
                  <a:pt x="333374" y="74675"/>
                </a:lnTo>
                <a:lnTo>
                  <a:pt x="333374" y="52450"/>
                </a:lnTo>
                <a:close/>
              </a:path>
              <a:path w="3893820" h="127000">
                <a:moveTo>
                  <a:pt x="422275" y="52450"/>
                </a:moveTo>
                <a:lnTo>
                  <a:pt x="355599" y="52450"/>
                </a:lnTo>
                <a:lnTo>
                  <a:pt x="355599" y="74675"/>
                </a:lnTo>
                <a:lnTo>
                  <a:pt x="422275" y="74675"/>
                </a:lnTo>
                <a:lnTo>
                  <a:pt x="422275" y="52450"/>
                </a:lnTo>
                <a:close/>
              </a:path>
              <a:path w="3893820" h="127000">
                <a:moveTo>
                  <a:pt x="511175" y="52450"/>
                </a:moveTo>
                <a:lnTo>
                  <a:pt x="444500" y="52450"/>
                </a:lnTo>
                <a:lnTo>
                  <a:pt x="444500" y="74675"/>
                </a:lnTo>
                <a:lnTo>
                  <a:pt x="511175" y="74675"/>
                </a:lnTo>
                <a:lnTo>
                  <a:pt x="511175" y="52450"/>
                </a:lnTo>
                <a:close/>
              </a:path>
              <a:path w="3893820" h="127000">
                <a:moveTo>
                  <a:pt x="600075" y="52450"/>
                </a:moveTo>
                <a:lnTo>
                  <a:pt x="533400" y="52450"/>
                </a:lnTo>
                <a:lnTo>
                  <a:pt x="533400" y="74675"/>
                </a:lnTo>
                <a:lnTo>
                  <a:pt x="600075" y="74675"/>
                </a:lnTo>
                <a:lnTo>
                  <a:pt x="600075" y="52450"/>
                </a:lnTo>
                <a:close/>
              </a:path>
              <a:path w="3893820" h="127000">
                <a:moveTo>
                  <a:pt x="688975" y="52450"/>
                </a:moveTo>
                <a:lnTo>
                  <a:pt x="622300" y="52450"/>
                </a:lnTo>
                <a:lnTo>
                  <a:pt x="622300" y="74675"/>
                </a:lnTo>
                <a:lnTo>
                  <a:pt x="688975" y="74675"/>
                </a:lnTo>
                <a:lnTo>
                  <a:pt x="688975" y="52450"/>
                </a:lnTo>
                <a:close/>
              </a:path>
              <a:path w="3893820" h="127000">
                <a:moveTo>
                  <a:pt x="777875" y="52450"/>
                </a:moveTo>
                <a:lnTo>
                  <a:pt x="711200" y="52450"/>
                </a:lnTo>
                <a:lnTo>
                  <a:pt x="711200" y="74675"/>
                </a:lnTo>
                <a:lnTo>
                  <a:pt x="777875" y="74675"/>
                </a:lnTo>
                <a:lnTo>
                  <a:pt x="777875" y="52450"/>
                </a:lnTo>
                <a:close/>
              </a:path>
              <a:path w="3893820" h="127000">
                <a:moveTo>
                  <a:pt x="866775" y="52450"/>
                </a:moveTo>
                <a:lnTo>
                  <a:pt x="800100" y="52450"/>
                </a:lnTo>
                <a:lnTo>
                  <a:pt x="800100" y="74675"/>
                </a:lnTo>
                <a:lnTo>
                  <a:pt x="866775" y="74675"/>
                </a:lnTo>
                <a:lnTo>
                  <a:pt x="866775" y="52450"/>
                </a:lnTo>
                <a:close/>
              </a:path>
              <a:path w="3893820" h="127000">
                <a:moveTo>
                  <a:pt x="955675" y="52450"/>
                </a:moveTo>
                <a:lnTo>
                  <a:pt x="889000" y="52450"/>
                </a:lnTo>
                <a:lnTo>
                  <a:pt x="889000" y="74675"/>
                </a:lnTo>
                <a:lnTo>
                  <a:pt x="955675" y="74675"/>
                </a:lnTo>
                <a:lnTo>
                  <a:pt x="955675" y="52450"/>
                </a:lnTo>
                <a:close/>
              </a:path>
              <a:path w="3893820" h="127000">
                <a:moveTo>
                  <a:pt x="1044575" y="52450"/>
                </a:moveTo>
                <a:lnTo>
                  <a:pt x="977900" y="52450"/>
                </a:lnTo>
                <a:lnTo>
                  <a:pt x="977900" y="74675"/>
                </a:lnTo>
                <a:lnTo>
                  <a:pt x="1044575" y="74675"/>
                </a:lnTo>
                <a:lnTo>
                  <a:pt x="1044575" y="52450"/>
                </a:lnTo>
                <a:close/>
              </a:path>
              <a:path w="3893820" h="127000">
                <a:moveTo>
                  <a:pt x="1133475" y="52450"/>
                </a:moveTo>
                <a:lnTo>
                  <a:pt x="1066800" y="52450"/>
                </a:lnTo>
                <a:lnTo>
                  <a:pt x="1066800" y="74675"/>
                </a:lnTo>
                <a:lnTo>
                  <a:pt x="1133475" y="74675"/>
                </a:lnTo>
                <a:lnTo>
                  <a:pt x="1133475" y="52450"/>
                </a:lnTo>
                <a:close/>
              </a:path>
              <a:path w="3893820" h="127000">
                <a:moveTo>
                  <a:pt x="1222375" y="52450"/>
                </a:moveTo>
                <a:lnTo>
                  <a:pt x="1155700" y="52450"/>
                </a:lnTo>
                <a:lnTo>
                  <a:pt x="1155700" y="74675"/>
                </a:lnTo>
                <a:lnTo>
                  <a:pt x="1222375" y="74675"/>
                </a:lnTo>
                <a:lnTo>
                  <a:pt x="1222375" y="52450"/>
                </a:lnTo>
                <a:close/>
              </a:path>
              <a:path w="3893820" h="127000">
                <a:moveTo>
                  <a:pt x="1311275" y="52450"/>
                </a:moveTo>
                <a:lnTo>
                  <a:pt x="1244600" y="52450"/>
                </a:lnTo>
                <a:lnTo>
                  <a:pt x="1244600" y="74675"/>
                </a:lnTo>
                <a:lnTo>
                  <a:pt x="1311275" y="74675"/>
                </a:lnTo>
                <a:lnTo>
                  <a:pt x="1311275" y="52450"/>
                </a:lnTo>
                <a:close/>
              </a:path>
              <a:path w="3893820" h="127000">
                <a:moveTo>
                  <a:pt x="1400175" y="52450"/>
                </a:moveTo>
                <a:lnTo>
                  <a:pt x="1333500" y="52450"/>
                </a:lnTo>
                <a:lnTo>
                  <a:pt x="1333500" y="74675"/>
                </a:lnTo>
                <a:lnTo>
                  <a:pt x="1400175" y="74675"/>
                </a:lnTo>
                <a:lnTo>
                  <a:pt x="1400175" y="52450"/>
                </a:lnTo>
                <a:close/>
              </a:path>
              <a:path w="3893820" h="127000">
                <a:moveTo>
                  <a:pt x="1489074" y="52450"/>
                </a:moveTo>
                <a:lnTo>
                  <a:pt x="1422400" y="52450"/>
                </a:lnTo>
                <a:lnTo>
                  <a:pt x="1422400" y="74675"/>
                </a:lnTo>
                <a:lnTo>
                  <a:pt x="1489074" y="74675"/>
                </a:lnTo>
                <a:lnTo>
                  <a:pt x="1489074" y="52450"/>
                </a:lnTo>
                <a:close/>
              </a:path>
              <a:path w="3893820" h="127000">
                <a:moveTo>
                  <a:pt x="1577974" y="52450"/>
                </a:moveTo>
                <a:lnTo>
                  <a:pt x="1511299" y="52450"/>
                </a:lnTo>
                <a:lnTo>
                  <a:pt x="1511299" y="74675"/>
                </a:lnTo>
                <a:lnTo>
                  <a:pt x="1577974" y="74675"/>
                </a:lnTo>
                <a:lnTo>
                  <a:pt x="1577974" y="52450"/>
                </a:lnTo>
                <a:close/>
              </a:path>
              <a:path w="3893820" h="127000">
                <a:moveTo>
                  <a:pt x="1666875" y="52450"/>
                </a:moveTo>
                <a:lnTo>
                  <a:pt x="1600199" y="52450"/>
                </a:lnTo>
                <a:lnTo>
                  <a:pt x="1600199" y="74675"/>
                </a:lnTo>
                <a:lnTo>
                  <a:pt x="1666875" y="74675"/>
                </a:lnTo>
                <a:lnTo>
                  <a:pt x="1666875" y="52450"/>
                </a:lnTo>
                <a:close/>
              </a:path>
              <a:path w="3893820" h="127000">
                <a:moveTo>
                  <a:pt x="1755775" y="52450"/>
                </a:moveTo>
                <a:lnTo>
                  <a:pt x="1689100" y="52450"/>
                </a:lnTo>
                <a:lnTo>
                  <a:pt x="1689100" y="74675"/>
                </a:lnTo>
                <a:lnTo>
                  <a:pt x="1755775" y="74675"/>
                </a:lnTo>
                <a:lnTo>
                  <a:pt x="1755775" y="52450"/>
                </a:lnTo>
                <a:close/>
              </a:path>
              <a:path w="3893820" h="127000">
                <a:moveTo>
                  <a:pt x="1844675" y="52450"/>
                </a:moveTo>
                <a:lnTo>
                  <a:pt x="1778000" y="52450"/>
                </a:lnTo>
                <a:lnTo>
                  <a:pt x="1778000" y="74675"/>
                </a:lnTo>
                <a:lnTo>
                  <a:pt x="1844675" y="74675"/>
                </a:lnTo>
                <a:lnTo>
                  <a:pt x="1844675" y="52450"/>
                </a:lnTo>
                <a:close/>
              </a:path>
              <a:path w="3893820" h="127000">
                <a:moveTo>
                  <a:pt x="1933575" y="52450"/>
                </a:moveTo>
                <a:lnTo>
                  <a:pt x="1866900" y="52450"/>
                </a:lnTo>
                <a:lnTo>
                  <a:pt x="1866900" y="74675"/>
                </a:lnTo>
                <a:lnTo>
                  <a:pt x="1933575" y="74675"/>
                </a:lnTo>
                <a:lnTo>
                  <a:pt x="1933575" y="52450"/>
                </a:lnTo>
                <a:close/>
              </a:path>
              <a:path w="3893820" h="127000">
                <a:moveTo>
                  <a:pt x="2022475" y="52450"/>
                </a:moveTo>
                <a:lnTo>
                  <a:pt x="1955800" y="52450"/>
                </a:lnTo>
                <a:lnTo>
                  <a:pt x="1955800" y="74675"/>
                </a:lnTo>
                <a:lnTo>
                  <a:pt x="2022475" y="74675"/>
                </a:lnTo>
                <a:lnTo>
                  <a:pt x="2022475" y="52450"/>
                </a:lnTo>
                <a:close/>
              </a:path>
              <a:path w="3893820" h="127000">
                <a:moveTo>
                  <a:pt x="2111375" y="52450"/>
                </a:moveTo>
                <a:lnTo>
                  <a:pt x="2044700" y="52450"/>
                </a:lnTo>
                <a:lnTo>
                  <a:pt x="2044700" y="74675"/>
                </a:lnTo>
                <a:lnTo>
                  <a:pt x="2111375" y="74675"/>
                </a:lnTo>
                <a:lnTo>
                  <a:pt x="2111375" y="52450"/>
                </a:lnTo>
                <a:close/>
              </a:path>
              <a:path w="3893820" h="127000">
                <a:moveTo>
                  <a:pt x="2200275" y="52450"/>
                </a:moveTo>
                <a:lnTo>
                  <a:pt x="2133600" y="52450"/>
                </a:lnTo>
                <a:lnTo>
                  <a:pt x="2133600" y="74675"/>
                </a:lnTo>
                <a:lnTo>
                  <a:pt x="2200275" y="74675"/>
                </a:lnTo>
                <a:lnTo>
                  <a:pt x="2200275" y="52450"/>
                </a:lnTo>
                <a:close/>
              </a:path>
              <a:path w="3893820" h="127000">
                <a:moveTo>
                  <a:pt x="2289175" y="52450"/>
                </a:moveTo>
                <a:lnTo>
                  <a:pt x="2222500" y="52450"/>
                </a:lnTo>
                <a:lnTo>
                  <a:pt x="2222500" y="74675"/>
                </a:lnTo>
                <a:lnTo>
                  <a:pt x="2289175" y="74675"/>
                </a:lnTo>
                <a:lnTo>
                  <a:pt x="2289175" y="52450"/>
                </a:lnTo>
                <a:close/>
              </a:path>
              <a:path w="3893820" h="127000">
                <a:moveTo>
                  <a:pt x="2378075" y="52450"/>
                </a:moveTo>
                <a:lnTo>
                  <a:pt x="2311400" y="52450"/>
                </a:lnTo>
                <a:lnTo>
                  <a:pt x="2311400" y="74675"/>
                </a:lnTo>
                <a:lnTo>
                  <a:pt x="2378075" y="74675"/>
                </a:lnTo>
                <a:lnTo>
                  <a:pt x="2378075" y="52450"/>
                </a:lnTo>
                <a:close/>
              </a:path>
              <a:path w="3893820" h="127000">
                <a:moveTo>
                  <a:pt x="2466975" y="52450"/>
                </a:moveTo>
                <a:lnTo>
                  <a:pt x="2400300" y="52450"/>
                </a:lnTo>
                <a:lnTo>
                  <a:pt x="2400300" y="74675"/>
                </a:lnTo>
                <a:lnTo>
                  <a:pt x="2466975" y="74675"/>
                </a:lnTo>
                <a:lnTo>
                  <a:pt x="2466975" y="52450"/>
                </a:lnTo>
                <a:close/>
              </a:path>
              <a:path w="3893820" h="127000">
                <a:moveTo>
                  <a:pt x="2555875" y="52450"/>
                </a:moveTo>
                <a:lnTo>
                  <a:pt x="2489200" y="52450"/>
                </a:lnTo>
                <a:lnTo>
                  <a:pt x="2489200" y="74675"/>
                </a:lnTo>
                <a:lnTo>
                  <a:pt x="2555875" y="74675"/>
                </a:lnTo>
                <a:lnTo>
                  <a:pt x="2555875" y="52450"/>
                </a:lnTo>
                <a:close/>
              </a:path>
              <a:path w="3893820" h="127000">
                <a:moveTo>
                  <a:pt x="2644775" y="52450"/>
                </a:moveTo>
                <a:lnTo>
                  <a:pt x="2578100" y="52450"/>
                </a:lnTo>
                <a:lnTo>
                  <a:pt x="2578100" y="74675"/>
                </a:lnTo>
                <a:lnTo>
                  <a:pt x="2644775" y="74675"/>
                </a:lnTo>
                <a:lnTo>
                  <a:pt x="2644775" y="52450"/>
                </a:lnTo>
                <a:close/>
              </a:path>
              <a:path w="3893820" h="127000">
                <a:moveTo>
                  <a:pt x="2733675" y="52450"/>
                </a:moveTo>
                <a:lnTo>
                  <a:pt x="2667000" y="52450"/>
                </a:lnTo>
                <a:lnTo>
                  <a:pt x="2667000" y="74675"/>
                </a:lnTo>
                <a:lnTo>
                  <a:pt x="2733675" y="74675"/>
                </a:lnTo>
                <a:lnTo>
                  <a:pt x="2733675" y="52450"/>
                </a:lnTo>
                <a:close/>
              </a:path>
              <a:path w="3893820" h="127000">
                <a:moveTo>
                  <a:pt x="2822575" y="52450"/>
                </a:moveTo>
                <a:lnTo>
                  <a:pt x="2755900" y="52450"/>
                </a:lnTo>
                <a:lnTo>
                  <a:pt x="2755900" y="74675"/>
                </a:lnTo>
                <a:lnTo>
                  <a:pt x="2822575" y="74675"/>
                </a:lnTo>
                <a:lnTo>
                  <a:pt x="2822575" y="52450"/>
                </a:lnTo>
                <a:close/>
              </a:path>
              <a:path w="3893820" h="127000">
                <a:moveTo>
                  <a:pt x="2911475" y="52450"/>
                </a:moveTo>
                <a:lnTo>
                  <a:pt x="2844800" y="52450"/>
                </a:lnTo>
                <a:lnTo>
                  <a:pt x="2844800" y="74675"/>
                </a:lnTo>
                <a:lnTo>
                  <a:pt x="2911475" y="74675"/>
                </a:lnTo>
                <a:lnTo>
                  <a:pt x="2911475" y="52450"/>
                </a:lnTo>
                <a:close/>
              </a:path>
              <a:path w="3893820" h="127000">
                <a:moveTo>
                  <a:pt x="3000375" y="52450"/>
                </a:moveTo>
                <a:lnTo>
                  <a:pt x="2933700" y="52450"/>
                </a:lnTo>
                <a:lnTo>
                  <a:pt x="2933700" y="74675"/>
                </a:lnTo>
                <a:lnTo>
                  <a:pt x="3000375" y="74675"/>
                </a:lnTo>
                <a:lnTo>
                  <a:pt x="3000375" y="52450"/>
                </a:lnTo>
                <a:close/>
              </a:path>
              <a:path w="3893820" h="127000">
                <a:moveTo>
                  <a:pt x="3089275" y="52450"/>
                </a:moveTo>
                <a:lnTo>
                  <a:pt x="3022600" y="52450"/>
                </a:lnTo>
                <a:lnTo>
                  <a:pt x="3022600" y="74675"/>
                </a:lnTo>
                <a:lnTo>
                  <a:pt x="3089275" y="74675"/>
                </a:lnTo>
                <a:lnTo>
                  <a:pt x="3089275" y="52450"/>
                </a:lnTo>
                <a:close/>
              </a:path>
              <a:path w="3893820" h="127000">
                <a:moveTo>
                  <a:pt x="3178175" y="52450"/>
                </a:moveTo>
                <a:lnTo>
                  <a:pt x="3111500" y="52450"/>
                </a:lnTo>
                <a:lnTo>
                  <a:pt x="3111500" y="74675"/>
                </a:lnTo>
                <a:lnTo>
                  <a:pt x="3178175" y="74675"/>
                </a:lnTo>
                <a:lnTo>
                  <a:pt x="3178175" y="52450"/>
                </a:lnTo>
                <a:close/>
              </a:path>
              <a:path w="3893820" h="127000">
                <a:moveTo>
                  <a:pt x="3267075" y="52450"/>
                </a:moveTo>
                <a:lnTo>
                  <a:pt x="3200400" y="52450"/>
                </a:lnTo>
                <a:lnTo>
                  <a:pt x="3200400" y="74675"/>
                </a:lnTo>
                <a:lnTo>
                  <a:pt x="3267075" y="74675"/>
                </a:lnTo>
                <a:lnTo>
                  <a:pt x="3267075" y="52450"/>
                </a:lnTo>
                <a:close/>
              </a:path>
              <a:path w="3893820" h="127000">
                <a:moveTo>
                  <a:pt x="3355975" y="52450"/>
                </a:moveTo>
                <a:lnTo>
                  <a:pt x="3289300" y="52450"/>
                </a:lnTo>
                <a:lnTo>
                  <a:pt x="3289300" y="74675"/>
                </a:lnTo>
                <a:lnTo>
                  <a:pt x="3355975" y="74675"/>
                </a:lnTo>
                <a:lnTo>
                  <a:pt x="3355975" y="52450"/>
                </a:lnTo>
                <a:close/>
              </a:path>
              <a:path w="3893820" h="127000">
                <a:moveTo>
                  <a:pt x="3444875" y="52450"/>
                </a:moveTo>
                <a:lnTo>
                  <a:pt x="3378200" y="52450"/>
                </a:lnTo>
                <a:lnTo>
                  <a:pt x="3378200" y="74675"/>
                </a:lnTo>
                <a:lnTo>
                  <a:pt x="3444875" y="74675"/>
                </a:lnTo>
                <a:lnTo>
                  <a:pt x="3444875" y="52450"/>
                </a:lnTo>
                <a:close/>
              </a:path>
              <a:path w="3893820" h="127000">
                <a:moveTo>
                  <a:pt x="3533775" y="52450"/>
                </a:moveTo>
                <a:lnTo>
                  <a:pt x="3467100" y="52450"/>
                </a:lnTo>
                <a:lnTo>
                  <a:pt x="3467100" y="74675"/>
                </a:lnTo>
                <a:lnTo>
                  <a:pt x="3533775" y="74675"/>
                </a:lnTo>
                <a:lnTo>
                  <a:pt x="3533775" y="52450"/>
                </a:lnTo>
                <a:close/>
              </a:path>
              <a:path w="3893820" h="127000">
                <a:moveTo>
                  <a:pt x="3622675" y="52450"/>
                </a:moveTo>
                <a:lnTo>
                  <a:pt x="3556000" y="52450"/>
                </a:lnTo>
                <a:lnTo>
                  <a:pt x="3556000" y="74675"/>
                </a:lnTo>
                <a:lnTo>
                  <a:pt x="3622675" y="74675"/>
                </a:lnTo>
                <a:lnTo>
                  <a:pt x="3622675" y="52450"/>
                </a:lnTo>
                <a:close/>
              </a:path>
              <a:path w="3893820" h="127000">
                <a:moveTo>
                  <a:pt x="3711575" y="52450"/>
                </a:moveTo>
                <a:lnTo>
                  <a:pt x="3644900" y="52450"/>
                </a:lnTo>
                <a:lnTo>
                  <a:pt x="3644900" y="74675"/>
                </a:lnTo>
                <a:lnTo>
                  <a:pt x="3711575" y="74675"/>
                </a:lnTo>
                <a:lnTo>
                  <a:pt x="3711575" y="52450"/>
                </a:lnTo>
                <a:close/>
              </a:path>
              <a:path w="3893820" h="127000">
                <a:moveTo>
                  <a:pt x="3766566" y="0"/>
                </a:moveTo>
                <a:lnTo>
                  <a:pt x="3766566" y="127000"/>
                </a:lnTo>
                <a:lnTo>
                  <a:pt x="3871214" y="74675"/>
                </a:lnTo>
                <a:lnTo>
                  <a:pt x="3779266" y="74675"/>
                </a:lnTo>
                <a:lnTo>
                  <a:pt x="3779266" y="52450"/>
                </a:lnTo>
                <a:lnTo>
                  <a:pt x="3871467" y="52450"/>
                </a:lnTo>
                <a:lnTo>
                  <a:pt x="3766566" y="0"/>
                </a:lnTo>
                <a:close/>
              </a:path>
              <a:path w="3893820" h="127000">
                <a:moveTo>
                  <a:pt x="3766566" y="52450"/>
                </a:moveTo>
                <a:lnTo>
                  <a:pt x="3733800" y="52450"/>
                </a:lnTo>
                <a:lnTo>
                  <a:pt x="3733800" y="74675"/>
                </a:lnTo>
                <a:lnTo>
                  <a:pt x="3766566" y="74675"/>
                </a:lnTo>
                <a:lnTo>
                  <a:pt x="3766566" y="52450"/>
                </a:lnTo>
                <a:close/>
              </a:path>
              <a:path w="3893820" h="127000">
                <a:moveTo>
                  <a:pt x="3871467" y="52450"/>
                </a:moveTo>
                <a:lnTo>
                  <a:pt x="3779266" y="52450"/>
                </a:lnTo>
                <a:lnTo>
                  <a:pt x="3779266" y="74675"/>
                </a:lnTo>
                <a:lnTo>
                  <a:pt x="3871214" y="74675"/>
                </a:lnTo>
                <a:lnTo>
                  <a:pt x="3893566" y="63500"/>
                </a:lnTo>
                <a:lnTo>
                  <a:pt x="3871467" y="5245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58368" y="4523866"/>
            <a:ext cx="1136738" cy="7462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47813" y="1459547"/>
            <a:ext cx="1374775" cy="0"/>
          </a:xfrm>
          <a:custGeom>
            <a:avLst/>
            <a:gdLst/>
            <a:ahLst/>
            <a:cxnLst/>
            <a:rect l="l" t="t" r="r" b="b"/>
            <a:pathLst>
              <a:path w="1374775">
                <a:moveTo>
                  <a:pt x="0" y="0"/>
                </a:moveTo>
                <a:lnTo>
                  <a:pt x="1374457" y="0"/>
                </a:lnTo>
              </a:path>
            </a:pathLst>
          </a:custGeom>
          <a:ln w="28701">
            <a:solidFill>
              <a:srgbClr val="58585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685410" y="1459547"/>
            <a:ext cx="2595880" cy="0"/>
          </a:xfrm>
          <a:custGeom>
            <a:avLst/>
            <a:gdLst/>
            <a:ahLst/>
            <a:cxnLst/>
            <a:rect l="l" t="t" r="r" b="b"/>
            <a:pathLst>
              <a:path w="2595879">
                <a:moveTo>
                  <a:pt x="0" y="0"/>
                </a:moveTo>
                <a:lnTo>
                  <a:pt x="2595625" y="0"/>
                </a:lnTo>
              </a:path>
            </a:pathLst>
          </a:custGeom>
          <a:ln w="28701">
            <a:solidFill>
              <a:srgbClr val="58585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98155" y="1459547"/>
            <a:ext cx="2392045" cy="0"/>
          </a:xfrm>
          <a:custGeom>
            <a:avLst/>
            <a:gdLst/>
            <a:ahLst/>
            <a:cxnLst/>
            <a:rect l="l" t="t" r="r" b="b"/>
            <a:pathLst>
              <a:path w="2392045">
                <a:moveTo>
                  <a:pt x="0" y="0"/>
                </a:moveTo>
                <a:lnTo>
                  <a:pt x="2391727" y="0"/>
                </a:lnTo>
              </a:path>
            </a:pathLst>
          </a:custGeom>
          <a:ln w="28701">
            <a:solidFill>
              <a:srgbClr val="585858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14614" y="3188207"/>
            <a:ext cx="1096645" cy="0"/>
          </a:xfrm>
          <a:custGeom>
            <a:avLst/>
            <a:gdLst/>
            <a:ahLst/>
            <a:cxnLst/>
            <a:rect l="l" t="t" r="r" b="b"/>
            <a:pathLst>
              <a:path w="1096645">
                <a:moveTo>
                  <a:pt x="0" y="0"/>
                </a:moveTo>
                <a:lnTo>
                  <a:pt x="1096543" y="0"/>
                </a:lnTo>
              </a:path>
            </a:pathLst>
          </a:custGeom>
          <a:ln w="22225">
            <a:solidFill>
              <a:srgbClr val="932824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30972" y="3188207"/>
            <a:ext cx="5581015" cy="0"/>
          </a:xfrm>
          <a:custGeom>
            <a:avLst/>
            <a:gdLst/>
            <a:ahLst/>
            <a:cxnLst/>
            <a:rect l="l" t="t" r="r" b="b"/>
            <a:pathLst>
              <a:path w="5581015">
                <a:moveTo>
                  <a:pt x="0" y="0"/>
                </a:moveTo>
                <a:lnTo>
                  <a:pt x="5580646" y="0"/>
                </a:lnTo>
              </a:path>
            </a:pathLst>
          </a:custGeom>
          <a:ln w="22225">
            <a:solidFill>
              <a:srgbClr val="932824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4370" y="3188207"/>
            <a:ext cx="569595" cy="0"/>
          </a:xfrm>
          <a:custGeom>
            <a:avLst/>
            <a:gdLst/>
            <a:ahLst/>
            <a:cxnLst/>
            <a:rect l="l" t="t" r="r" b="b"/>
            <a:pathLst>
              <a:path w="569595">
                <a:moveTo>
                  <a:pt x="0" y="0"/>
                </a:moveTo>
                <a:lnTo>
                  <a:pt x="569506" y="0"/>
                </a:lnTo>
              </a:path>
            </a:pathLst>
          </a:custGeom>
          <a:ln w="22225">
            <a:solidFill>
              <a:srgbClr val="932824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13436" y="343661"/>
            <a:ext cx="5428742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bg-BG" sz="2800" dirty="0"/>
              <a:t>Профил на компанията</a:t>
            </a:r>
            <a:endParaRPr sz="2800" dirty="0"/>
          </a:p>
        </p:txBody>
      </p:sp>
      <p:sp>
        <p:nvSpPr>
          <p:cNvPr id="11" name="object 11"/>
          <p:cNvSpPr/>
          <p:nvPr/>
        </p:nvSpPr>
        <p:spPr>
          <a:xfrm>
            <a:off x="743877" y="2833800"/>
            <a:ext cx="757720" cy="7374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835019" y="4533010"/>
            <a:ext cx="850379" cy="7462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07123" y="5334127"/>
            <a:ext cx="1561249" cy="540533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216535" marR="5080" indent="-204470">
              <a:lnSpc>
                <a:spcPts val="1850"/>
              </a:lnSpc>
              <a:spcBef>
                <a:spcPts val="215"/>
              </a:spcBef>
            </a:pPr>
            <a:r>
              <a:rPr lang="bg-BG" sz="1600" spc="-5" dirty="0">
                <a:solidFill>
                  <a:srgbClr val="585858"/>
                </a:solidFill>
                <a:latin typeface="Verdana"/>
                <a:cs typeface="Verdana"/>
              </a:rPr>
              <a:t>Насърчаваме</a:t>
            </a:r>
          </a:p>
          <a:p>
            <a:pPr marL="216535" marR="5080" indent="-204470">
              <a:lnSpc>
                <a:spcPts val="1850"/>
              </a:lnSpc>
              <a:spcBef>
                <a:spcPts val="215"/>
              </a:spcBef>
            </a:pPr>
            <a:r>
              <a:rPr lang="bg-BG" sz="1600" spc="-5" dirty="0">
                <a:solidFill>
                  <a:srgbClr val="585858"/>
                </a:solidFill>
                <a:latin typeface="Verdana"/>
                <a:cs typeface="Verdana"/>
              </a:rPr>
              <a:t>бърза услуга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7123" y="3658565"/>
            <a:ext cx="1738769" cy="768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3345" algn="ctr">
              <a:lnSpc>
                <a:spcPts val="1885"/>
              </a:lnSpc>
              <a:spcBef>
                <a:spcPts val="95"/>
              </a:spcBef>
            </a:pPr>
            <a:r>
              <a:rPr lang="bg-BG" sz="1600" spc="-5" dirty="0">
                <a:solidFill>
                  <a:srgbClr val="A03E3C"/>
                </a:solidFill>
                <a:latin typeface="Verdana"/>
                <a:cs typeface="Verdana"/>
              </a:rPr>
              <a:t>Насърчаваме</a:t>
            </a:r>
          </a:p>
          <a:p>
            <a:pPr marL="93345" algn="ctr">
              <a:lnSpc>
                <a:spcPts val="1885"/>
              </a:lnSpc>
              <a:spcBef>
                <a:spcPts val="95"/>
              </a:spcBef>
            </a:pPr>
            <a:r>
              <a:rPr lang="bg-BG" sz="1600" spc="-5" dirty="0">
                <a:solidFill>
                  <a:srgbClr val="A03E3C"/>
                </a:solidFill>
                <a:latin typeface="Verdana"/>
                <a:cs typeface="Verdana"/>
              </a:rPr>
              <a:t>приятелски</a:t>
            </a:r>
          </a:p>
          <a:p>
            <a:pPr marL="93345" algn="ctr">
              <a:lnSpc>
                <a:spcPts val="1885"/>
              </a:lnSpc>
              <a:spcBef>
                <a:spcPts val="95"/>
              </a:spcBef>
            </a:pPr>
            <a:r>
              <a:rPr lang="bg-BG" sz="1600" spc="-5" dirty="0">
                <a:solidFill>
                  <a:srgbClr val="A03E3C"/>
                </a:solidFill>
                <a:latin typeface="Verdana"/>
                <a:cs typeface="Verdana"/>
              </a:rPr>
              <a:t>отношения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00373" y="5334127"/>
            <a:ext cx="1766824" cy="540533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 indent="226695">
              <a:lnSpc>
                <a:spcPts val="1850"/>
              </a:lnSpc>
              <a:spcBef>
                <a:spcPts val="215"/>
              </a:spcBef>
            </a:pPr>
            <a:r>
              <a:rPr lang="bg-BG" sz="1600" dirty="0">
                <a:latin typeface="Verdana"/>
                <a:cs typeface="Verdana"/>
              </a:rPr>
              <a:t>Насърчаваме</a:t>
            </a:r>
          </a:p>
          <a:p>
            <a:pPr marL="12700" marR="5080" indent="226695">
              <a:lnSpc>
                <a:spcPts val="1850"/>
              </a:lnSpc>
              <a:spcBef>
                <a:spcPts val="215"/>
              </a:spcBef>
            </a:pPr>
            <a:r>
              <a:rPr lang="bg-BG" sz="1600" dirty="0">
                <a:latin typeface="Verdana"/>
                <a:cs typeface="Verdana"/>
              </a:rPr>
              <a:t>лесен достъп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111618" y="2790050"/>
            <a:ext cx="749693" cy="74969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680961" y="3653409"/>
            <a:ext cx="1612265" cy="512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885"/>
              </a:lnSpc>
              <a:spcBef>
                <a:spcPts val="95"/>
              </a:spcBef>
            </a:pPr>
            <a:r>
              <a:rPr lang="bg-BG" sz="1600" spc="-5" dirty="0">
                <a:solidFill>
                  <a:srgbClr val="932824"/>
                </a:solidFill>
                <a:latin typeface="Verdana"/>
                <a:cs typeface="Verdana"/>
              </a:rPr>
              <a:t>Одобрение до</a:t>
            </a:r>
          </a:p>
          <a:p>
            <a:pPr algn="ctr">
              <a:lnSpc>
                <a:spcPts val="1885"/>
              </a:lnSpc>
              <a:spcBef>
                <a:spcPts val="95"/>
              </a:spcBef>
            </a:pPr>
            <a:r>
              <a:rPr lang="bg-BG" sz="1600" spc="-5" dirty="0">
                <a:solidFill>
                  <a:srgbClr val="932824"/>
                </a:solidFill>
                <a:latin typeface="Verdana"/>
                <a:cs typeface="Verdana"/>
              </a:rPr>
              <a:t>24 часа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066026" y="1023429"/>
            <a:ext cx="856284" cy="85858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233921" y="2008123"/>
            <a:ext cx="2521585" cy="809837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227329" marR="5080" indent="-215265" algn="ctr">
              <a:lnSpc>
                <a:spcPts val="1850"/>
              </a:lnSpc>
              <a:spcBef>
                <a:spcPts val="215"/>
              </a:spcBef>
            </a:pPr>
            <a:r>
              <a:rPr lang="ru-RU" sz="1600" spc="-10" dirty="0">
                <a:solidFill>
                  <a:srgbClr val="585858"/>
                </a:solidFill>
                <a:latin typeface="Verdana"/>
                <a:cs typeface="Verdana"/>
              </a:rPr>
              <a:t>Предоставяйки</a:t>
            </a:r>
          </a:p>
          <a:p>
            <a:pPr marL="227329" marR="5080" indent="-215265" algn="ctr">
              <a:lnSpc>
                <a:spcPts val="1850"/>
              </a:lnSpc>
              <a:spcBef>
                <a:spcPts val="215"/>
              </a:spcBef>
            </a:pPr>
            <a:r>
              <a:rPr lang="ru-RU" sz="1600" spc="-10" dirty="0">
                <a:solidFill>
                  <a:srgbClr val="585858"/>
                </a:solidFill>
                <a:latin typeface="Verdana"/>
                <a:cs typeface="Verdana"/>
              </a:rPr>
              <a:t>потребителски кредити</a:t>
            </a:r>
          </a:p>
          <a:p>
            <a:pPr marL="227329" marR="5080" indent="-215265" algn="ctr">
              <a:lnSpc>
                <a:spcPts val="1850"/>
              </a:lnSpc>
              <a:spcBef>
                <a:spcPts val="215"/>
              </a:spcBef>
            </a:pPr>
            <a:r>
              <a:rPr lang="ru-RU" sz="1600" spc="-10" dirty="0">
                <a:solidFill>
                  <a:srgbClr val="585858"/>
                </a:solidFill>
                <a:latin typeface="Verdana"/>
                <a:cs typeface="Verdana"/>
              </a:rPr>
              <a:t>от 400 до 6000 леи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55670" y="3653409"/>
            <a:ext cx="1650364" cy="768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885"/>
              </a:lnSpc>
              <a:spcBef>
                <a:spcPts val="95"/>
              </a:spcBef>
            </a:pPr>
            <a:r>
              <a:rPr lang="bg-BG" sz="1600" spc="-10" dirty="0">
                <a:solidFill>
                  <a:srgbClr val="585858"/>
                </a:solidFill>
                <a:latin typeface="Verdana"/>
                <a:cs typeface="Verdana"/>
              </a:rPr>
              <a:t>Ежеседмично/</a:t>
            </a:r>
          </a:p>
          <a:p>
            <a:pPr algn="ctr">
              <a:lnSpc>
                <a:spcPts val="1885"/>
              </a:lnSpc>
              <a:spcBef>
                <a:spcPts val="95"/>
              </a:spcBef>
            </a:pPr>
            <a:r>
              <a:rPr lang="bg-BG" sz="1600" spc="-10" dirty="0">
                <a:solidFill>
                  <a:srgbClr val="585858"/>
                </a:solidFill>
                <a:latin typeface="Verdana"/>
                <a:cs typeface="Verdana"/>
              </a:rPr>
              <a:t>ежемесечно</a:t>
            </a:r>
          </a:p>
          <a:p>
            <a:pPr algn="ctr">
              <a:lnSpc>
                <a:spcPts val="1885"/>
              </a:lnSpc>
              <a:spcBef>
                <a:spcPts val="95"/>
              </a:spcBef>
            </a:pPr>
            <a:r>
              <a:rPr lang="bg-BG" sz="1600" spc="-10" dirty="0">
                <a:solidFill>
                  <a:srgbClr val="585858"/>
                </a:solidFill>
                <a:latin typeface="Verdana"/>
                <a:cs typeface="Verdana"/>
              </a:rPr>
              <a:t>погасяване</a:t>
            </a:r>
          </a:p>
        </p:txBody>
      </p:sp>
      <p:sp>
        <p:nvSpPr>
          <p:cNvPr id="21" name="object 21"/>
          <p:cNvSpPr/>
          <p:nvPr/>
        </p:nvSpPr>
        <p:spPr>
          <a:xfrm>
            <a:off x="3827398" y="2708935"/>
            <a:ext cx="905230" cy="9052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51573" y="1025397"/>
            <a:ext cx="757720" cy="86182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13435" y="2116962"/>
            <a:ext cx="2058033" cy="5174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bg-BG" sz="1600" spc="-10" dirty="0">
                <a:solidFill>
                  <a:srgbClr val="585858"/>
                </a:solidFill>
                <a:latin typeface="Verdana"/>
                <a:cs typeface="Verdana"/>
              </a:rPr>
              <a:t>Създадена през</a:t>
            </a:r>
          </a:p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bg-BG" sz="1600" spc="-10" dirty="0">
                <a:solidFill>
                  <a:srgbClr val="585858"/>
                </a:solidFill>
                <a:latin typeface="Verdana"/>
                <a:cs typeface="Verdana"/>
              </a:rPr>
              <a:t>2011г.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889883" y="996188"/>
            <a:ext cx="795527" cy="86182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143757" y="2008123"/>
            <a:ext cx="2521585" cy="784189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 indent="36195" algn="ctr">
              <a:lnSpc>
                <a:spcPts val="1850"/>
              </a:lnSpc>
              <a:spcBef>
                <a:spcPts val="215"/>
              </a:spcBef>
            </a:pPr>
            <a:r>
              <a:rPr lang="ru-RU" sz="1600" spc="-10" dirty="0">
                <a:solidFill>
                  <a:srgbClr val="9A3531"/>
                </a:solidFill>
                <a:latin typeface="Verdana"/>
                <a:cs typeface="Verdana"/>
              </a:rPr>
              <a:t>Понастоящем, iCredit е</a:t>
            </a:r>
          </a:p>
          <a:p>
            <a:pPr marL="12700" marR="5080" indent="36195" algn="ctr">
              <a:lnSpc>
                <a:spcPts val="1850"/>
              </a:lnSpc>
              <a:spcBef>
                <a:spcPts val="215"/>
              </a:spcBef>
            </a:pPr>
            <a:r>
              <a:rPr lang="ru-RU" sz="1600" spc="-10" dirty="0">
                <a:solidFill>
                  <a:srgbClr val="9A3531"/>
                </a:solidFill>
                <a:latin typeface="Verdana"/>
                <a:cs typeface="Verdana"/>
              </a:rPr>
              <a:t>лидер на Румънския пазар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644769" y="139928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0"/>
                </a:moveTo>
                <a:lnTo>
                  <a:pt x="0" y="127000"/>
                </a:lnTo>
                <a:lnTo>
                  <a:pt x="127000" y="63500"/>
                </a:lnTo>
                <a:lnTo>
                  <a:pt x="0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502661" y="13849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0"/>
                </a:moveTo>
                <a:lnTo>
                  <a:pt x="0" y="127000"/>
                </a:lnTo>
                <a:lnTo>
                  <a:pt x="127000" y="63500"/>
                </a:lnTo>
                <a:lnTo>
                  <a:pt x="0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39764" y="311632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0" y="63500"/>
                </a:lnTo>
                <a:lnTo>
                  <a:pt x="127000" y="127000"/>
                </a:lnTo>
                <a:lnTo>
                  <a:pt x="127000" y="0"/>
                </a:lnTo>
                <a:close/>
              </a:path>
            </a:pathLst>
          </a:custGeom>
          <a:solidFill>
            <a:srgbClr val="9328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597530" y="31247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0" y="63500"/>
                </a:lnTo>
                <a:lnTo>
                  <a:pt x="127000" y="127000"/>
                </a:lnTo>
                <a:lnTo>
                  <a:pt x="127000" y="0"/>
                </a:lnTo>
                <a:close/>
              </a:path>
            </a:pathLst>
          </a:custGeom>
          <a:solidFill>
            <a:srgbClr val="9328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143376" y="31247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0" y="63500"/>
                </a:lnTo>
                <a:lnTo>
                  <a:pt x="127000" y="127000"/>
                </a:lnTo>
                <a:lnTo>
                  <a:pt x="127000" y="0"/>
                </a:lnTo>
                <a:close/>
              </a:path>
            </a:pathLst>
          </a:custGeom>
          <a:solidFill>
            <a:srgbClr val="9328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063369" y="31247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0" y="63500"/>
                </a:lnTo>
                <a:lnTo>
                  <a:pt x="127000" y="127000"/>
                </a:lnTo>
                <a:lnTo>
                  <a:pt x="127000" y="0"/>
                </a:lnTo>
                <a:close/>
              </a:path>
            </a:pathLst>
          </a:custGeom>
          <a:solidFill>
            <a:srgbClr val="9328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986785" y="13849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0"/>
                </a:moveTo>
                <a:lnTo>
                  <a:pt x="0" y="127000"/>
                </a:lnTo>
                <a:lnTo>
                  <a:pt x="127000" y="63500"/>
                </a:lnTo>
                <a:lnTo>
                  <a:pt x="0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968373" y="139280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0"/>
                </a:moveTo>
                <a:lnTo>
                  <a:pt x="0" y="127000"/>
                </a:lnTo>
                <a:lnTo>
                  <a:pt x="127000" y="63500"/>
                </a:lnTo>
                <a:lnTo>
                  <a:pt x="0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40197" y="139928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0"/>
                </a:moveTo>
                <a:lnTo>
                  <a:pt x="0" y="127000"/>
                </a:lnTo>
                <a:lnTo>
                  <a:pt x="127000" y="63500"/>
                </a:lnTo>
                <a:lnTo>
                  <a:pt x="0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155182" y="139280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0"/>
                </a:moveTo>
                <a:lnTo>
                  <a:pt x="0" y="127000"/>
                </a:lnTo>
                <a:lnTo>
                  <a:pt x="127000" y="63500"/>
                </a:lnTo>
                <a:lnTo>
                  <a:pt x="0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386826" y="139928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0"/>
                </a:moveTo>
                <a:lnTo>
                  <a:pt x="0" y="127000"/>
                </a:lnTo>
                <a:lnTo>
                  <a:pt x="127000" y="63500"/>
                </a:lnTo>
                <a:lnTo>
                  <a:pt x="0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310244" y="3116326"/>
            <a:ext cx="139826" cy="1270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742178" y="31247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0" y="63500"/>
                </a:lnTo>
                <a:lnTo>
                  <a:pt x="127000" y="127000"/>
                </a:lnTo>
                <a:lnTo>
                  <a:pt x="127000" y="0"/>
                </a:lnTo>
                <a:close/>
              </a:path>
            </a:pathLst>
          </a:custGeom>
          <a:solidFill>
            <a:srgbClr val="9328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253609" y="31247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0" y="63500"/>
                </a:lnTo>
                <a:lnTo>
                  <a:pt x="127000" y="127000"/>
                </a:lnTo>
                <a:lnTo>
                  <a:pt x="127000" y="0"/>
                </a:lnTo>
                <a:close/>
              </a:path>
            </a:pathLst>
          </a:custGeom>
          <a:solidFill>
            <a:srgbClr val="9328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07123" y="31247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127000" y="0"/>
                </a:moveTo>
                <a:lnTo>
                  <a:pt x="0" y="63500"/>
                </a:lnTo>
                <a:lnTo>
                  <a:pt x="127000" y="127000"/>
                </a:lnTo>
                <a:lnTo>
                  <a:pt x="127000" y="0"/>
                </a:lnTo>
                <a:close/>
              </a:path>
            </a:pathLst>
          </a:custGeom>
          <a:solidFill>
            <a:srgbClr val="9328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802508" y="4828794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0"/>
                </a:moveTo>
                <a:lnTo>
                  <a:pt x="0" y="126999"/>
                </a:lnTo>
                <a:lnTo>
                  <a:pt x="127000" y="63499"/>
                </a:lnTo>
                <a:lnTo>
                  <a:pt x="0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323209" y="482688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0"/>
                </a:moveTo>
                <a:lnTo>
                  <a:pt x="0" y="127000"/>
                </a:lnTo>
                <a:lnTo>
                  <a:pt x="127000" y="63500"/>
                </a:lnTo>
                <a:lnTo>
                  <a:pt x="0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266695" y="482688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0"/>
                </a:moveTo>
                <a:lnTo>
                  <a:pt x="0" y="127000"/>
                </a:lnTo>
                <a:lnTo>
                  <a:pt x="127000" y="63500"/>
                </a:lnTo>
                <a:lnTo>
                  <a:pt x="0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01599" y="482688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0"/>
                </a:moveTo>
                <a:lnTo>
                  <a:pt x="0" y="127000"/>
                </a:lnTo>
                <a:lnTo>
                  <a:pt x="126999" y="63500"/>
                </a:lnTo>
                <a:lnTo>
                  <a:pt x="0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999981" y="1448435"/>
            <a:ext cx="22225" cy="666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999981" y="1537335"/>
            <a:ext cx="22225" cy="6667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999981" y="1626235"/>
            <a:ext cx="22225" cy="666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999981" y="1715135"/>
            <a:ext cx="22225" cy="666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999981" y="1804035"/>
            <a:ext cx="22225" cy="666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999981" y="1892935"/>
            <a:ext cx="22225" cy="6667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999981" y="1981835"/>
            <a:ext cx="22225" cy="666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999981" y="2070735"/>
            <a:ext cx="22225" cy="666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999981" y="2159635"/>
            <a:ext cx="22225" cy="666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999981" y="2248535"/>
            <a:ext cx="22225" cy="6667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999981" y="2337435"/>
            <a:ext cx="22225" cy="6667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999981" y="2426335"/>
            <a:ext cx="22225" cy="6667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999981" y="2515235"/>
            <a:ext cx="22225" cy="6667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999981" y="2604135"/>
            <a:ext cx="22225" cy="6667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999981" y="2693035"/>
            <a:ext cx="22225" cy="6667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999981" y="2781935"/>
            <a:ext cx="22225" cy="6667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999981" y="2870835"/>
            <a:ext cx="22225" cy="6667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999981" y="2959735"/>
            <a:ext cx="22225" cy="6667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8999981" y="3048635"/>
            <a:ext cx="22225" cy="6667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999981" y="3137535"/>
            <a:ext cx="22225" cy="5905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63258" y="3179826"/>
            <a:ext cx="22225" cy="6667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63258" y="3268726"/>
            <a:ext cx="22225" cy="6667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63258" y="3357626"/>
            <a:ext cx="22225" cy="6667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63258" y="3446526"/>
            <a:ext cx="22225" cy="6667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63258" y="3535426"/>
            <a:ext cx="22225" cy="6667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63258" y="3624326"/>
            <a:ext cx="22225" cy="6667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63258" y="3713226"/>
            <a:ext cx="22225" cy="6667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63258" y="3802126"/>
            <a:ext cx="22225" cy="6667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63258" y="3891026"/>
            <a:ext cx="22237" cy="6667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63271" y="3979926"/>
            <a:ext cx="22225" cy="6667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63271" y="4068826"/>
            <a:ext cx="22225" cy="6667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63271" y="4157726"/>
            <a:ext cx="22225" cy="6667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63271" y="4246626"/>
            <a:ext cx="22225" cy="6667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63271" y="4335526"/>
            <a:ext cx="22225" cy="6667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63271" y="4424426"/>
            <a:ext cx="22225" cy="6667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63271" y="4513326"/>
            <a:ext cx="22225" cy="6667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63271" y="4602226"/>
            <a:ext cx="22225" cy="6667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63271" y="4691126"/>
            <a:ext cx="22225" cy="6667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63271" y="4780026"/>
            <a:ext cx="22225" cy="6667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63271" y="4868926"/>
            <a:ext cx="22225" cy="21462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29092" y="1575752"/>
            <a:ext cx="1005776" cy="7096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2437" y="343661"/>
            <a:ext cx="415162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Coverage &amp;</a:t>
            </a:r>
            <a:r>
              <a:rPr sz="2800" spc="-20" dirty="0"/>
              <a:t> </a:t>
            </a:r>
            <a:r>
              <a:rPr sz="2800" spc="-5" dirty="0"/>
              <a:t>Network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4043535" y="1223501"/>
            <a:ext cx="5047304" cy="34576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9546" y="1096619"/>
            <a:ext cx="864095" cy="10640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33623" y="1847799"/>
            <a:ext cx="826122" cy="84953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39546" y="2192477"/>
            <a:ext cx="4032454" cy="15254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2168525" algn="ctr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942824"/>
                </a:solidFill>
                <a:latin typeface="Verdana"/>
                <a:cs typeface="Verdana"/>
              </a:rPr>
              <a:t>1</a:t>
            </a:r>
            <a:r>
              <a:rPr sz="1600" spc="-30" dirty="0">
                <a:solidFill>
                  <a:srgbClr val="942824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942824"/>
                </a:solidFill>
                <a:latin typeface="Verdana"/>
                <a:cs typeface="Verdana"/>
              </a:rPr>
              <a:t>000+</a:t>
            </a:r>
            <a:endParaRPr sz="1600" dirty="0">
              <a:latin typeface="Verdana"/>
              <a:cs typeface="Verdana"/>
            </a:endParaRPr>
          </a:p>
          <a:p>
            <a:pPr marR="2167255" algn="ctr">
              <a:lnSpc>
                <a:spcPct val="100000"/>
              </a:lnSpc>
            </a:pPr>
            <a:r>
              <a:rPr lang="bg-BG" sz="1600" spc="-10" dirty="0">
                <a:solidFill>
                  <a:srgbClr val="942824"/>
                </a:solidFill>
                <a:latin typeface="Verdana"/>
                <a:cs typeface="Verdana"/>
              </a:rPr>
              <a:t>професионалисти</a:t>
            </a:r>
            <a:endParaRPr sz="1600" dirty="0">
              <a:latin typeface="Verdana"/>
              <a:cs typeface="Verdana"/>
            </a:endParaRPr>
          </a:p>
          <a:p>
            <a:pPr marL="2247900" marR="5080" algn="ctr">
              <a:lnSpc>
                <a:spcPct val="100000"/>
              </a:lnSpc>
              <a:spcBef>
                <a:spcPts val="1050"/>
              </a:spcBef>
            </a:pPr>
            <a:r>
              <a:rPr lang="bg-BG" sz="1600" spc="-5" dirty="0">
                <a:solidFill>
                  <a:srgbClr val="585858"/>
                </a:solidFill>
                <a:latin typeface="Verdana"/>
                <a:cs typeface="Verdana"/>
              </a:rPr>
              <a:t>Обслужва</a:t>
            </a:r>
            <a:r>
              <a:rPr sz="1600" spc="-5" dirty="0">
                <a:solidFill>
                  <a:srgbClr val="585858"/>
                </a:solidFill>
                <a:latin typeface="Verdana"/>
                <a:cs typeface="Verdana"/>
              </a:rPr>
              <a:t>  </a:t>
            </a:r>
            <a:endParaRPr lang="bg-BG" sz="1600" spc="-5" dirty="0">
              <a:solidFill>
                <a:srgbClr val="585858"/>
              </a:solidFill>
              <a:latin typeface="Verdana"/>
              <a:cs typeface="Verdana"/>
            </a:endParaRPr>
          </a:p>
          <a:p>
            <a:pPr marL="2247900" marR="5080" algn="ctr">
              <a:lnSpc>
                <a:spcPct val="100000"/>
              </a:lnSpc>
              <a:spcBef>
                <a:spcPts val="1050"/>
              </a:spcBef>
            </a:pPr>
            <a:r>
              <a:rPr lang="en-US" sz="1600" spc="-5" dirty="0">
                <a:solidFill>
                  <a:srgbClr val="C00000"/>
                </a:solidFill>
                <a:latin typeface="Verdana"/>
                <a:cs typeface="Verdana"/>
              </a:rPr>
              <a:t>65</a:t>
            </a:r>
            <a:r>
              <a:rPr sz="1600" spc="-3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Verdana"/>
                <a:cs typeface="Verdana"/>
              </a:rPr>
              <a:t>000</a:t>
            </a:r>
            <a:endParaRPr sz="1600" dirty="0">
              <a:latin typeface="Verdana"/>
              <a:cs typeface="Verdana"/>
            </a:endParaRPr>
          </a:p>
          <a:p>
            <a:pPr marL="2237105" algn="ctr">
              <a:lnSpc>
                <a:spcPct val="100000"/>
              </a:lnSpc>
            </a:pPr>
            <a:r>
              <a:rPr lang="bg-BG" sz="1600" spc="-10" dirty="0">
                <a:solidFill>
                  <a:srgbClr val="585858"/>
                </a:solidFill>
                <a:latin typeface="Verdana"/>
                <a:cs typeface="Verdana"/>
              </a:rPr>
              <a:t>клиента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39546" y="3501021"/>
            <a:ext cx="864095" cy="86409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02438" y="4469129"/>
            <a:ext cx="4151628" cy="13971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0" marR="2505710" indent="-64135" algn="ctr">
              <a:lnSpc>
                <a:spcPct val="100000"/>
              </a:lnSpc>
              <a:spcBef>
                <a:spcPts val="95"/>
              </a:spcBef>
            </a:pPr>
            <a:r>
              <a:rPr lang="bg-BG" sz="1600" spc="-10" dirty="0">
                <a:solidFill>
                  <a:srgbClr val="962C2A"/>
                </a:solidFill>
                <a:latin typeface="Verdana"/>
                <a:cs typeface="Verdana"/>
              </a:rPr>
              <a:t>Със седалище в Букурещ</a:t>
            </a:r>
            <a:endParaRPr sz="16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1988185" algn="ctr">
              <a:lnSpc>
                <a:spcPct val="100000"/>
              </a:lnSpc>
            </a:pPr>
            <a:r>
              <a:rPr lang="bg-BG" sz="1600" dirty="0">
                <a:solidFill>
                  <a:srgbClr val="942824"/>
                </a:solidFill>
                <a:latin typeface="Verdana"/>
                <a:cs typeface="Verdana"/>
              </a:rPr>
              <a:t>Над </a:t>
            </a:r>
            <a:r>
              <a:rPr lang="en-US" sz="1600" dirty="0">
                <a:solidFill>
                  <a:srgbClr val="942824"/>
                </a:solidFill>
                <a:latin typeface="Verdana"/>
                <a:cs typeface="Verdana"/>
              </a:rPr>
              <a:t>105</a:t>
            </a:r>
            <a:r>
              <a:rPr lang="en-US" sz="1600" spc="-70" dirty="0">
                <a:solidFill>
                  <a:srgbClr val="942824"/>
                </a:solidFill>
                <a:latin typeface="Verdana"/>
                <a:cs typeface="Verdana"/>
              </a:rPr>
              <a:t> </a:t>
            </a:r>
            <a:r>
              <a:rPr lang="bg-BG" sz="1600" spc="-5" dirty="0">
                <a:solidFill>
                  <a:srgbClr val="585858"/>
                </a:solidFill>
                <a:latin typeface="Verdana"/>
                <a:cs typeface="Verdana"/>
              </a:rPr>
              <a:t>офиса в Румъния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979166" y="3936060"/>
            <a:ext cx="599998" cy="599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74544" y="4627448"/>
            <a:ext cx="599998" cy="5999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87648" y="4627448"/>
            <a:ext cx="599998" cy="5999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68013" y="2211974"/>
            <a:ext cx="599998" cy="239679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88187" y="4482544"/>
            <a:ext cx="126587" cy="12658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436" y="343661"/>
            <a:ext cx="6912763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bg-BG" sz="2800" dirty="0"/>
              <a:t>Продукти &amp; Профил на клиента</a:t>
            </a:r>
            <a:endParaRPr sz="2800" dirty="0"/>
          </a:p>
        </p:txBody>
      </p:sp>
      <p:sp>
        <p:nvSpPr>
          <p:cNvPr id="3" name="object 3"/>
          <p:cNvSpPr txBox="1"/>
          <p:nvPr/>
        </p:nvSpPr>
        <p:spPr>
          <a:xfrm>
            <a:off x="323532" y="1561464"/>
            <a:ext cx="2232660" cy="1564531"/>
          </a:xfrm>
          <a:prstGeom prst="rect">
            <a:avLst/>
          </a:prstGeom>
          <a:ln w="25400">
            <a:solidFill>
              <a:srgbClr val="C00000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17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iCredit</a:t>
            </a:r>
            <a:endParaRPr sz="2000" dirty="0">
              <a:latin typeface="Calibri"/>
              <a:cs typeface="Calibri"/>
            </a:endParaRPr>
          </a:p>
          <a:p>
            <a:pPr marL="95250" marR="87630" indent="-2540" algn="ctr">
              <a:lnSpc>
                <a:spcPct val="100000"/>
              </a:lnSpc>
              <a:spcBef>
                <a:spcPts val="30"/>
              </a:spcBef>
            </a:pPr>
            <a:r>
              <a:rPr lang="ru-RU" sz="1600" dirty="0"/>
              <a:t>Кредит без обезпечение до 6000 леи с ежеседмично погасяване</a:t>
            </a:r>
            <a:r>
              <a:rPr sz="1600" spc="-10" dirty="0">
                <a:latin typeface="Calibri"/>
                <a:cs typeface="Calibri"/>
              </a:rPr>
              <a:t>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71775" y="1561464"/>
            <a:ext cx="2232660" cy="1429879"/>
          </a:xfrm>
          <a:prstGeom prst="rect">
            <a:avLst/>
          </a:prstGeom>
          <a:ln w="25400">
            <a:solidFill>
              <a:srgbClr val="5F666C"/>
            </a:solidFill>
          </a:ln>
        </p:spPr>
        <p:txBody>
          <a:bodyPr vert="horz" wrap="square" lIns="0" tIns="1358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70"/>
              </a:spcBef>
            </a:pPr>
            <a:r>
              <a:rPr lang="bg-BG" sz="2000" b="1" spc="-5" dirty="0">
                <a:solidFill>
                  <a:srgbClr val="5F666C"/>
                </a:solidFill>
                <a:latin typeface="Calibri"/>
                <a:cs typeface="Calibri"/>
              </a:rPr>
              <a:t>Пенсионер</a:t>
            </a:r>
            <a:endParaRPr sz="2000" dirty="0">
              <a:latin typeface="Calibri"/>
              <a:cs typeface="Calibri"/>
            </a:endParaRPr>
          </a:p>
          <a:p>
            <a:pPr marL="162560" marR="156845" algn="ctr">
              <a:lnSpc>
                <a:spcPct val="100000"/>
              </a:lnSpc>
              <a:spcBef>
                <a:spcPts val="30"/>
              </a:spcBef>
            </a:pPr>
            <a:r>
              <a:rPr lang="ru-RU" sz="1600" spc="-10" dirty="0">
                <a:cs typeface="Calibri"/>
              </a:rPr>
              <a:t>Кредит без</a:t>
            </a:r>
          </a:p>
          <a:p>
            <a:pPr marL="162560" marR="156845" algn="ctr">
              <a:lnSpc>
                <a:spcPct val="100000"/>
              </a:lnSpc>
              <a:spcBef>
                <a:spcPts val="30"/>
              </a:spcBef>
            </a:pPr>
            <a:r>
              <a:rPr lang="ru-RU" sz="1600" spc="-10" dirty="0">
                <a:cs typeface="Calibri"/>
              </a:rPr>
              <a:t>обезпечение до 3000</a:t>
            </a:r>
          </a:p>
          <a:p>
            <a:pPr marL="162560" marR="156845" algn="ctr">
              <a:lnSpc>
                <a:spcPct val="100000"/>
              </a:lnSpc>
              <a:spcBef>
                <a:spcPts val="30"/>
              </a:spcBef>
            </a:pPr>
            <a:r>
              <a:rPr lang="ru-RU" sz="1600" spc="-10" dirty="0">
                <a:cs typeface="Calibri"/>
              </a:rPr>
              <a:t>леи за пенсионери с</a:t>
            </a:r>
          </a:p>
          <a:p>
            <a:pPr marL="162560" marR="156845" algn="ctr">
              <a:lnSpc>
                <a:spcPct val="100000"/>
              </a:lnSpc>
              <a:spcBef>
                <a:spcPts val="30"/>
              </a:spcBef>
            </a:pPr>
            <a:r>
              <a:rPr lang="ru-RU" sz="1600" spc="-10" dirty="0">
                <a:cs typeface="Calibri"/>
              </a:rPr>
              <a:t>месечно погасяване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24000" y="3352800"/>
            <a:ext cx="2232660" cy="1584325"/>
          </a:xfrm>
          <a:prstGeom prst="rect">
            <a:avLst/>
          </a:prstGeom>
          <a:ln w="25400">
            <a:solidFill>
              <a:srgbClr val="5F666C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17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000" b="1" spc="-10" dirty="0">
                <a:solidFill>
                  <a:srgbClr val="5F666C"/>
                </a:solidFill>
                <a:latin typeface="Calibri"/>
                <a:cs typeface="Calibri"/>
              </a:rPr>
              <a:t>iCredit </a:t>
            </a:r>
            <a:r>
              <a:rPr sz="2000" b="1" dirty="0">
                <a:solidFill>
                  <a:srgbClr val="5F666C"/>
                </a:solidFill>
                <a:latin typeface="Calibri"/>
                <a:cs typeface="Calibri"/>
              </a:rPr>
              <a:t>Bilunar</a:t>
            </a:r>
            <a:endParaRPr sz="2000" dirty="0">
              <a:latin typeface="Calibri"/>
              <a:cs typeface="Calibri"/>
            </a:endParaRPr>
          </a:p>
          <a:p>
            <a:pPr marL="161925" marR="156845" algn="ctr">
              <a:lnSpc>
                <a:spcPct val="100000"/>
              </a:lnSpc>
              <a:spcBef>
                <a:spcPts val="30"/>
              </a:spcBef>
            </a:pPr>
            <a:r>
              <a:rPr lang="ru-RU" sz="1600" spc="-10" dirty="0">
                <a:cs typeface="Calibri"/>
              </a:rPr>
              <a:t>Кредит без</a:t>
            </a:r>
          </a:p>
          <a:p>
            <a:pPr marL="161925" marR="156845" algn="ctr">
              <a:lnSpc>
                <a:spcPct val="100000"/>
              </a:lnSpc>
              <a:spcBef>
                <a:spcPts val="30"/>
              </a:spcBef>
            </a:pPr>
            <a:r>
              <a:rPr lang="ru-RU" sz="1600" spc="-10" dirty="0">
                <a:cs typeface="Calibri"/>
              </a:rPr>
              <a:t>обезпечение до 4000</a:t>
            </a:r>
          </a:p>
          <a:p>
            <a:pPr marL="161925" marR="156845" algn="ctr">
              <a:lnSpc>
                <a:spcPct val="100000"/>
              </a:lnSpc>
              <a:spcBef>
                <a:spcPts val="30"/>
              </a:spcBef>
            </a:pPr>
            <a:r>
              <a:rPr lang="ru-RU" sz="1600" spc="-10" dirty="0">
                <a:cs typeface="Calibri"/>
              </a:rPr>
              <a:t>леи с </a:t>
            </a:r>
            <a:r>
              <a:rPr lang="bg-BG" sz="1600" spc="-10">
                <a:cs typeface="Calibri"/>
              </a:rPr>
              <a:t>двуседмични</a:t>
            </a:r>
            <a:endParaRPr lang="ru-RU" sz="1600" spc="-10" dirty="0">
              <a:cs typeface="Calibri"/>
            </a:endParaRPr>
          </a:p>
          <a:p>
            <a:pPr marL="161925" marR="156845" algn="ctr">
              <a:lnSpc>
                <a:spcPct val="100000"/>
              </a:lnSpc>
              <a:spcBef>
                <a:spcPts val="30"/>
              </a:spcBef>
            </a:pPr>
            <a:r>
              <a:rPr lang="ru-RU" sz="1600" spc="-10" dirty="0">
                <a:cs typeface="Calibri"/>
              </a:rPr>
              <a:t>погасяване.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566429" y="1530237"/>
            <a:ext cx="1326573" cy="1646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587746" y="3524503"/>
            <a:ext cx="2565654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299720" algn="l"/>
              </a:tabLst>
            </a:pPr>
            <a:r>
              <a:rPr lang="bg-BG" sz="1600" spc="-5" dirty="0">
                <a:solidFill>
                  <a:srgbClr val="5F666C"/>
                </a:solidFill>
                <a:latin typeface="Verdana"/>
                <a:cs typeface="Verdana"/>
              </a:rPr>
              <a:t>Женен/Омъжена;</a:t>
            </a:r>
            <a:endParaRPr sz="1600" dirty="0">
              <a:latin typeface="Verdana"/>
              <a:cs typeface="Verdana"/>
            </a:endParaRPr>
          </a:p>
          <a:p>
            <a:pPr marL="299085" marR="5080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  <a:tab pos="905510" algn="l"/>
                <a:tab pos="1313815" algn="l"/>
              </a:tabLst>
            </a:pPr>
            <a:r>
              <a:rPr lang="ru-RU" sz="1600" spc="-5" dirty="0">
                <a:solidFill>
                  <a:srgbClr val="5F666C"/>
                </a:solidFill>
                <a:latin typeface="Verdana"/>
                <a:cs typeface="Verdana"/>
              </a:rPr>
              <a:t>Лица с ниски/средни</a:t>
            </a:r>
          </a:p>
          <a:p>
            <a:pPr marL="12065" marR="5080">
              <a:lnSpc>
                <a:spcPct val="100000"/>
              </a:lnSpc>
              <a:tabLst>
                <a:tab pos="299720" algn="l"/>
                <a:tab pos="905510" algn="l"/>
                <a:tab pos="1313815" algn="l"/>
              </a:tabLst>
            </a:pPr>
            <a:r>
              <a:rPr lang="ru-RU" sz="1600" spc="-5" dirty="0">
                <a:solidFill>
                  <a:srgbClr val="5F666C"/>
                </a:solidFill>
                <a:latin typeface="Verdana"/>
                <a:cs typeface="Verdana"/>
              </a:rPr>
              <a:t>доходи;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87746" y="4256278"/>
            <a:ext cx="2649855" cy="1035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7815" indent="-285750">
              <a:lnSpc>
                <a:spcPct val="100000"/>
              </a:lnSpc>
              <a:spcBef>
                <a:spcPts val="95"/>
              </a:spcBef>
              <a:buFont typeface="Wingdings" panose="05000000000000000000" pitchFamily="2" charset="2"/>
              <a:buChar char="Ø"/>
              <a:tabLst>
                <a:tab pos="299720" algn="l"/>
              </a:tabLst>
            </a:pPr>
            <a:r>
              <a:rPr lang="bg-BG" sz="1600" spc="-15" dirty="0">
                <a:solidFill>
                  <a:srgbClr val="5F666C"/>
                </a:solidFill>
                <a:latin typeface="Verdana"/>
                <a:cs typeface="Verdana"/>
              </a:rPr>
              <a:t>45 години средна</a:t>
            </a:r>
          </a:p>
          <a:p>
            <a:pPr marL="12065">
              <a:lnSpc>
                <a:spcPct val="100000"/>
              </a:lnSpc>
              <a:spcBef>
                <a:spcPts val="95"/>
              </a:spcBef>
              <a:tabLst>
                <a:tab pos="299720" algn="l"/>
              </a:tabLst>
            </a:pPr>
            <a:r>
              <a:rPr lang="bg-BG" sz="1600" spc="-15" dirty="0">
                <a:solidFill>
                  <a:srgbClr val="5F666C"/>
                </a:solidFill>
                <a:latin typeface="Verdana"/>
                <a:cs typeface="Verdana"/>
              </a:rPr>
              <a:t>възраст;</a:t>
            </a:r>
          </a:p>
          <a:p>
            <a:pPr marL="299085" indent="-287020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299720" algn="l"/>
              </a:tabLst>
            </a:pPr>
            <a:r>
              <a:rPr lang="bg-BG" sz="1600" spc="-5" dirty="0">
                <a:solidFill>
                  <a:srgbClr val="5F666C"/>
                </a:solidFill>
                <a:latin typeface="Verdana"/>
                <a:cs typeface="Verdana"/>
              </a:rPr>
              <a:t>Завършено средно</a:t>
            </a:r>
          </a:p>
          <a:p>
            <a:pPr marL="12065">
              <a:lnSpc>
                <a:spcPct val="100000"/>
              </a:lnSpc>
              <a:spcBef>
                <a:spcPts val="95"/>
              </a:spcBef>
              <a:tabLst>
                <a:tab pos="299720" algn="l"/>
              </a:tabLst>
            </a:pPr>
            <a:r>
              <a:rPr lang="bg-BG" sz="1600" spc="-5" dirty="0">
                <a:solidFill>
                  <a:srgbClr val="5F666C"/>
                </a:solidFill>
                <a:latin typeface="Verdana"/>
                <a:cs typeface="Verdana"/>
              </a:rPr>
              <a:t>образование;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8955" y="5470347"/>
            <a:ext cx="16998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5F666C"/>
                </a:solidFill>
                <a:latin typeface="Verdana"/>
                <a:cs typeface="Verdana"/>
              </a:rPr>
              <a:t>*4.</a:t>
            </a:r>
            <a:r>
              <a:rPr lang="en-US" sz="1400" spc="-5" dirty="0">
                <a:solidFill>
                  <a:srgbClr val="5F666C"/>
                </a:solidFill>
                <a:latin typeface="Verdana"/>
                <a:cs typeface="Verdana"/>
              </a:rPr>
              <a:t>7</a:t>
            </a:r>
            <a:r>
              <a:rPr sz="1400" spc="-5" dirty="0">
                <a:solidFill>
                  <a:srgbClr val="5F666C"/>
                </a:solidFill>
                <a:latin typeface="Verdana"/>
                <a:cs typeface="Verdana"/>
              </a:rPr>
              <a:t> RON </a:t>
            </a:r>
            <a:r>
              <a:rPr sz="1400" dirty="0">
                <a:solidFill>
                  <a:srgbClr val="5F666C"/>
                </a:solidFill>
                <a:latin typeface="Verdana"/>
                <a:cs typeface="Verdana"/>
              </a:rPr>
              <a:t>= </a:t>
            </a:r>
            <a:r>
              <a:rPr sz="1400" dirty="0">
                <a:solidFill>
                  <a:srgbClr val="C00000"/>
                </a:solidFill>
                <a:latin typeface="Verdana"/>
                <a:cs typeface="Verdana"/>
              </a:rPr>
              <a:t>1</a:t>
            </a:r>
            <a:r>
              <a:rPr sz="1400" spc="-10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C00000"/>
                </a:solidFill>
                <a:latin typeface="Verdana"/>
                <a:cs typeface="Verdana"/>
              </a:rPr>
              <a:t>EUR</a:t>
            </a:r>
            <a:endParaRPr sz="14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437" y="343661"/>
            <a:ext cx="310769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bg-BG" sz="2800" spc="-5" dirty="0"/>
              <a:t>Бизнес Модел</a:t>
            </a:r>
            <a:endParaRPr sz="2800" dirty="0"/>
          </a:p>
        </p:txBody>
      </p:sp>
      <p:sp>
        <p:nvSpPr>
          <p:cNvPr id="3" name="object 3"/>
          <p:cNvSpPr txBox="1"/>
          <p:nvPr/>
        </p:nvSpPr>
        <p:spPr>
          <a:xfrm>
            <a:off x="834339" y="1372616"/>
            <a:ext cx="7334884" cy="35516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5080" indent="-287020" algn="just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299720" algn="l"/>
              </a:tabLst>
            </a:pPr>
            <a:r>
              <a:rPr lang="ru-RU" sz="1600" spc="-1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rPr>
              <a:t>iCredit предлага потребителкси кредит за </a:t>
            </a:r>
            <a:r>
              <a:rPr lang="ru-RU" sz="1600" spc="-10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служители по трудов</a:t>
            </a:r>
          </a:p>
          <a:p>
            <a:pPr marL="12065" marR="5080" algn="just">
              <a:lnSpc>
                <a:spcPct val="100000"/>
              </a:lnSpc>
              <a:spcBef>
                <a:spcPts val="95"/>
              </a:spcBef>
              <a:tabLst>
                <a:tab pos="299720" algn="l"/>
              </a:tabLst>
            </a:pPr>
            <a:r>
              <a:rPr lang="ru-RU" sz="1600" spc="-10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    договор</a:t>
            </a:r>
            <a:r>
              <a:rPr lang="ru-RU" sz="1600" spc="-1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rPr>
              <a:t>, както и </a:t>
            </a:r>
            <a:r>
              <a:rPr lang="ru-RU" sz="1600" spc="-10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пенсионери</a:t>
            </a:r>
            <a:r>
              <a:rPr lang="ru-RU" sz="1600" spc="-1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rPr>
              <a:t>.</a:t>
            </a:r>
            <a:endParaRPr lang="en-US" sz="1600" spc="-1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cs typeface="Verdana"/>
            </a:endParaRPr>
          </a:p>
          <a:p>
            <a:pPr marL="12065" marR="5080" algn="just">
              <a:lnSpc>
                <a:spcPct val="100000"/>
              </a:lnSpc>
              <a:spcBef>
                <a:spcPts val="95"/>
              </a:spcBef>
              <a:tabLst>
                <a:tab pos="299720" algn="l"/>
              </a:tabLst>
            </a:pPr>
            <a:endParaRPr lang="ru-RU" sz="1600" spc="-1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cs typeface="Verdana"/>
            </a:endParaRPr>
          </a:p>
          <a:p>
            <a:pPr marL="299085" marR="5080" indent="-287020" algn="just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299720" algn="l"/>
              </a:tabLst>
            </a:pPr>
            <a:r>
              <a:rPr lang="ru-RU" sz="1600" spc="-5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Домащно кредитиране</a:t>
            </a:r>
            <a:r>
              <a:rPr lang="ru-RU" sz="16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rPr>
              <a:t>, при което оценяването, подписването на</a:t>
            </a:r>
          </a:p>
          <a:p>
            <a:pPr marL="12065" marR="5080" algn="just">
              <a:lnSpc>
                <a:spcPct val="100000"/>
              </a:lnSpc>
              <a:spcBef>
                <a:spcPts val="95"/>
              </a:spcBef>
              <a:tabLst>
                <a:tab pos="299720" algn="l"/>
              </a:tabLst>
            </a:pPr>
            <a:r>
              <a:rPr lang="ru-RU" sz="16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rPr>
              <a:t>    договор и отпускането на кредита се осъществява в дома на</a:t>
            </a:r>
          </a:p>
          <a:p>
            <a:pPr marL="12065" marR="5080" algn="just">
              <a:lnSpc>
                <a:spcPct val="100000"/>
              </a:lnSpc>
              <a:spcBef>
                <a:spcPts val="95"/>
              </a:spcBef>
              <a:tabLst>
                <a:tab pos="299720" algn="l"/>
              </a:tabLst>
            </a:pPr>
            <a:r>
              <a:rPr lang="ru-RU" sz="16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rPr>
              <a:t>    клиента, осигурявайки </a:t>
            </a:r>
            <a:r>
              <a:rPr lang="ru-RU" sz="1600" spc="-5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силна връзка </a:t>
            </a:r>
            <a:r>
              <a:rPr lang="ru-RU" sz="16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rPr>
              <a:t>между клиента и</a:t>
            </a:r>
          </a:p>
          <a:p>
            <a:pPr marL="12065" marR="5080" algn="just">
              <a:lnSpc>
                <a:spcPct val="100000"/>
              </a:lnSpc>
              <a:spcBef>
                <a:spcPts val="95"/>
              </a:spcBef>
              <a:tabLst>
                <a:tab pos="299720" algn="l"/>
              </a:tabLst>
            </a:pPr>
            <a:r>
              <a:rPr lang="ru-RU" sz="16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rPr>
              <a:t>    кредитният консултант</a:t>
            </a:r>
            <a:r>
              <a:rPr lang="en-US" sz="1600" spc="-5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rPr>
              <a:t>;</a:t>
            </a:r>
            <a:endParaRPr sz="1600" dirty="0">
              <a:solidFill>
                <a:schemeClr val="tx1">
                  <a:lumMod val="65000"/>
                  <a:lumOff val="35000"/>
                </a:schemeClr>
              </a:solidFill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har char=""/>
            </a:pPr>
            <a:endParaRPr sz="1650" dirty="0">
              <a:latin typeface="Times New Roman"/>
              <a:cs typeface="Times New Roman"/>
            </a:endParaRPr>
          </a:p>
          <a:p>
            <a:pPr marL="299085" marR="6350" indent="-287020" algn="just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lang="ru-RU" sz="1600" spc="-10" dirty="0">
                <a:solidFill>
                  <a:srgbClr val="585858"/>
                </a:solidFill>
                <a:latin typeface="Verdana"/>
                <a:cs typeface="Verdana"/>
              </a:rPr>
              <a:t>Нашите кредитни консултанти предлагат безплатни финансови</a:t>
            </a:r>
          </a:p>
          <a:p>
            <a:pPr marL="12065" marR="6350" algn="just">
              <a:lnSpc>
                <a:spcPct val="100000"/>
              </a:lnSpc>
              <a:tabLst>
                <a:tab pos="299720" algn="l"/>
              </a:tabLst>
            </a:pPr>
            <a:r>
              <a:rPr lang="en-US" sz="1600" spc="-10" dirty="0">
                <a:solidFill>
                  <a:srgbClr val="585858"/>
                </a:solidFill>
                <a:latin typeface="Verdana"/>
                <a:cs typeface="Verdana"/>
              </a:rPr>
              <a:t>    </a:t>
            </a:r>
            <a:r>
              <a:rPr lang="ru-RU" sz="1600" spc="-10" dirty="0">
                <a:solidFill>
                  <a:srgbClr val="585858"/>
                </a:solidFill>
                <a:latin typeface="Verdana"/>
                <a:cs typeface="Verdana"/>
              </a:rPr>
              <a:t>съвети, помагайки на клиента да избере най-подходящият за</a:t>
            </a:r>
          </a:p>
          <a:p>
            <a:pPr marL="12065" marR="6350" algn="just">
              <a:lnSpc>
                <a:spcPct val="100000"/>
              </a:lnSpc>
              <a:tabLst>
                <a:tab pos="299720" algn="l"/>
              </a:tabLst>
            </a:pPr>
            <a:r>
              <a:rPr lang="en-US" sz="1600" spc="-10" dirty="0">
                <a:solidFill>
                  <a:srgbClr val="585858"/>
                </a:solidFill>
                <a:latin typeface="Verdana"/>
                <a:cs typeface="Verdana"/>
              </a:rPr>
              <a:t>    </a:t>
            </a:r>
            <a:r>
              <a:rPr lang="ru-RU" sz="1600" spc="-10" dirty="0">
                <a:solidFill>
                  <a:srgbClr val="585858"/>
                </a:solidFill>
                <a:latin typeface="Verdana"/>
                <a:cs typeface="Verdana"/>
              </a:rPr>
              <a:t>него кредит</a:t>
            </a:r>
            <a:r>
              <a:rPr sz="1600" spc="-5" dirty="0">
                <a:solidFill>
                  <a:srgbClr val="585858"/>
                </a:solidFill>
                <a:latin typeface="Verdana"/>
                <a:cs typeface="Verdana"/>
              </a:rPr>
              <a:t>;</a:t>
            </a:r>
            <a:endParaRPr sz="16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har char=""/>
            </a:pPr>
            <a:endParaRPr sz="1650" dirty="0">
              <a:latin typeface="Times New Roman"/>
              <a:cs typeface="Times New Roman"/>
            </a:endParaRPr>
          </a:p>
          <a:p>
            <a:pPr marL="299085" marR="7620" indent="-287020" algn="just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lang="ru-RU" sz="1600" spc="-10" dirty="0">
                <a:solidFill>
                  <a:srgbClr val="585858"/>
                </a:solidFill>
                <a:latin typeface="Verdana"/>
                <a:cs typeface="Verdana"/>
              </a:rPr>
              <a:t>Нашата основна цел е отговорното кредитиране и защита на</a:t>
            </a:r>
          </a:p>
          <a:p>
            <a:pPr marL="12065" marR="7620" algn="just">
              <a:lnSpc>
                <a:spcPct val="100000"/>
              </a:lnSpc>
              <a:tabLst>
                <a:tab pos="299720" algn="l"/>
              </a:tabLst>
            </a:pPr>
            <a:r>
              <a:rPr lang="en-US" sz="1600" spc="-10" dirty="0">
                <a:solidFill>
                  <a:srgbClr val="585858"/>
                </a:solidFill>
                <a:latin typeface="Verdana"/>
                <a:cs typeface="Verdana"/>
              </a:rPr>
              <a:t>    </a:t>
            </a:r>
            <a:r>
              <a:rPr lang="ru-RU" sz="1600" spc="-10" dirty="0">
                <a:solidFill>
                  <a:srgbClr val="585858"/>
                </a:solidFill>
                <a:latin typeface="Verdana"/>
                <a:cs typeface="Verdana"/>
              </a:rPr>
              <a:t>интересите на нашите клиенти</a:t>
            </a:r>
            <a:r>
              <a:rPr sz="1600" spc="-5" dirty="0">
                <a:solidFill>
                  <a:srgbClr val="585858"/>
                </a:solidFill>
                <a:latin typeface="Verdana"/>
                <a:cs typeface="Verdana"/>
              </a:rPr>
              <a:t>;</a:t>
            </a:r>
            <a:endParaRPr sz="16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64614"/>
            <a:ext cx="9144000" cy="50551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19607" y="6521729"/>
            <a:ext cx="807720" cy="114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55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EAM</a:t>
            </a:r>
            <a:r>
              <a:rPr sz="900" spc="-7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Confidential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3564" y="6525336"/>
            <a:ext cx="1008380" cy="144145"/>
          </a:xfrm>
          <a:custGeom>
            <a:avLst/>
            <a:gdLst/>
            <a:ahLst/>
            <a:cxnLst/>
            <a:rect l="l" t="t" r="r" b="b"/>
            <a:pathLst>
              <a:path w="1008380" h="144145">
                <a:moveTo>
                  <a:pt x="0" y="144017"/>
                </a:moveTo>
                <a:lnTo>
                  <a:pt x="1008113" y="144017"/>
                </a:lnTo>
                <a:lnTo>
                  <a:pt x="1008113" y="0"/>
                </a:lnTo>
                <a:lnTo>
                  <a:pt x="0" y="0"/>
                </a:lnTo>
                <a:lnTo>
                  <a:pt x="0" y="14401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3564" y="6525336"/>
            <a:ext cx="1008380" cy="144145"/>
          </a:xfrm>
          <a:custGeom>
            <a:avLst/>
            <a:gdLst/>
            <a:ahLst/>
            <a:cxnLst/>
            <a:rect l="l" t="t" r="r" b="b"/>
            <a:pathLst>
              <a:path w="1008380" h="144145">
                <a:moveTo>
                  <a:pt x="0" y="144017"/>
                </a:moveTo>
                <a:lnTo>
                  <a:pt x="1008113" y="144017"/>
                </a:lnTo>
                <a:lnTo>
                  <a:pt x="1008113" y="0"/>
                </a:lnTo>
                <a:lnTo>
                  <a:pt x="0" y="0"/>
                </a:lnTo>
                <a:lnTo>
                  <a:pt x="0" y="144017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667000" y="505155"/>
            <a:ext cx="41910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lang="bg-BG" dirty="0"/>
              <a:t>Благодарим Ви!</a:t>
            </a:r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326237" y="4237101"/>
            <a:ext cx="8208163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i="1" dirty="0">
                <a:solidFill>
                  <a:srgbClr val="FFFFFF"/>
                </a:solidFill>
                <a:latin typeface="Verdana"/>
                <a:cs typeface="Verdana"/>
              </a:rPr>
              <a:t>iCredit</a:t>
            </a:r>
            <a:endParaRPr sz="32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lang="ru-RU" sz="2400" b="1" spc="-5" dirty="0">
                <a:solidFill>
                  <a:srgbClr val="FFFFFF"/>
                </a:solidFill>
                <a:latin typeface="Verdana"/>
                <a:cs typeface="Verdana"/>
              </a:rPr>
              <a:t>Лидер на пазара за микрокредити в Румъния</a:t>
            </a: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400" spc="-10" dirty="0">
                <a:solidFill>
                  <a:srgbClr val="FFFFFF"/>
                </a:solidFill>
                <a:latin typeface="Verdana"/>
                <a:cs typeface="Verdana"/>
                <a:hlinkClick r:id="rId3"/>
              </a:rPr>
              <a:t>www.icredit.co.ro</a:t>
            </a:r>
            <a:endParaRPr sz="24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251</Words>
  <Application>Microsoft Office PowerPoint</Application>
  <PresentationFormat>On-screen Show (4:3)</PresentationFormat>
  <Paragraphs>77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Times New Roman</vt:lpstr>
      <vt:lpstr>Verdana</vt:lpstr>
      <vt:lpstr>Wingdings</vt:lpstr>
      <vt:lpstr>Office Theme</vt:lpstr>
      <vt:lpstr>Корпоративна Презентация</vt:lpstr>
      <vt:lpstr>Профил на компанията</vt:lpstr>
      <vt:lpstr>Coverage &amp; Network</vt:lpstr>
      <vt:lpstr>Продукти &amp; Профил на клиента</vt:lpstr>
      <vt:lpstr>Бизнес Модел</vt:lpstr>
      <vt:lpstr>Благодарим Ви!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EAM DHR Emil Bobev</dc:creator>
  <cp:lastModifiedBy>Aleksandra Georgieva</cp:lastModifiedBy>
  <cp:revision>7</cp:revision>
  <dcterms:created xsi:type="dcterms:W3CDTF">2019-05-15T10:28:26Z</dcterms:created>
  <dcterms:modified xsi:type="dcterms:W3CDTF">2019-07-10T09:35:20Z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2018-04-02T00:00:00Z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2019-05-15T00:00:00Z</vt:filetime>
  </property>
</Properties>
</file>